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</p:sldMasterIdLst>
  <p:notesMasterIdLst>
    <p:notesMasterId r:id="rId62"/>
  </p:notesMasterIdLst>
  <p:handoutMasterIdLst>
    <p:handoutMasterId r:id="rId63"/>
  </p:handoutMasterIdLst>
  <p:sldIdLst>
    <p:sldId id="263" r:id="rId4"/>
    <p:sldId id="463" r:id="rId5"/>
    <p:sldId id="481" r:id="rId6"/>
    <p:sldId id="482" r:id="rId7"/>
    <p:sldId id="476" r:id="rId8"/>
    <p:sldId id="478" r:id="rId9"/>
    <p:sldId id="479" r:id="rId10"/>
    <p:sldId id="467" r:id="rId11"/>
    <p:sldId id="468" r:id="rId12"/>
    <p:sldId id="487" r:id="rId13"/>
    <p:sldId id="490" r:id="rId14"/>
    <p:sldId id="515" r:id="rId15"/>
    <p:sldId id="495" r:id="rId16"/>
    <p:sldId id="494" r:id="rId17"/>
    <p:sldId id="496" r:id="rId18"/>
    <p:sldId id="542" r:id="rId19"/>
    <p:sldId id="529" r:id="rId20"/>
    <p:sldId id="530" r:id="rId21"/>
    <p:sldId id="531" r:id="rId22"/>
    <p:sldId id="532" r:id="rId23"/>
    <p:sldId id="533" r:id="rId24"/>
    <p:sldId id="534" r:id="rId25"/>
    <p:sldId id="293" r:id="rId26"/>
    <p:sldId id="296" r:id="rId27"/>
    <p:sldId id="521" r:id="rId28"/>
    <p:sldId id="535" r:id="rId29"/>
    <p:sldId id="298" r:id="rId30"/>
    <p:sldId id="543" r:id="rId31"/>
    <p:sldId id="546" r:id="rId32"/>
    <p:sldId id="545" r:id="rId33"/>
    <p:sldId id="547" r:id="rId34"/>
    <p:sldId id="548" r:id="rId35"/>
    <p:sldId id="549" r:id="rId36"/>
    <p:sldId id="550" r:id="rId37"/>
    <p:sldId id="551" r:id="rId38"/>
    <p:sldId id="552" r:id="rId39"/>
    <p:sldId id="553" r:id="rId40"/>
    <p:sldId id="554" r:id="rId41"/>
    <p:sldId id="555" r:id="rId42"/>
    <p:sldId id="556" r:id="rId43"/>
    <p:sldId id="557" r:id="rId44"/>
    <p:sldId id="558" r:id="rId45"/>
    <p:sldId id="559" r:id="rId46"/>
    <p:sldId id="560" r:id="rId47"/>
    <p:sldId id="561" r:id="rId48"/>
    <p:sldId id="562" r:id="rId49"/>
    <p:sldId id="564" r:id="rId50"/>
    <p:sldId id="565" r:id="rId51"/>
    <p:sldId id="566" r:id="rId52"/>
    <p:sldId id="568" r:id="rId53"/>
    <p:sldId id="569" r:id="rId54"/>
    <p:sldId id="570" r:id="rId55"/>
    <p:sldId id="571" r:id="rId56"/>
    <p:sldId id="572" r:id="rId57"/>
    <p:sldId id="573" r:id="rId58"/>
    <p:sldId id="574" r:id="rId59"/>
    <p:sldId id="511" r:id="rId60"/>
    <p:sldId id="435" r:id="rId6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D2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6" autoAdjust="0"/>
    <p:restoredTop sz="94604" autoAdjust="0"/>
  </p:normalViewPr>
  <p:slideViewPr>
    <p:cSldViewPr showGuides="1">
      <p:cViewPr varScale="1">
        <p:scale>
          <a:sx n="159" d="100"/>
          <a:sy n="159" d="100"/>
        </p:scale>
        <p:origin x="222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96EE71-764E-4B34-9FED-6892013BF4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54DCE-A3F1-46B5-86E6-2A83DF6D97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22B0-D344-4F48-A8CD-47E6671CABC7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48467-687D-404B-B605-807E400BB2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1BDC7-5540-4C4B-8867-FB4AE322D0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F66EF-65E2-4515-9E99-2DBAEE1A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75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27804-B4E0-4029-96C2-31A6D3DA85C7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DAC87-FC3C-46B2-816C-E86383661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3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51851" y="548680"/>
            <a:ext cx="6913364" cy="453650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inserire </a:t>
            </a:r>
          </a:p>
          <a:p>
            <a:pPr lvl="0"/>
            <a:r>
              <a:rPr lang="it-IT" dirty="0"/>
              <a:t>il titolo della presentazione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1" hasCustomPrompt="1"/>
          </p:nvPr>
        </p:nvSpPr>
        <p:spPr>
          <a:xfrm>
            <a:off x="4751917" y="5379814"/>
            <a:ext cx="7008283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751918" y="5877942"/>
            <a:ext cx="7105649" cy="791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Dipartimento/Struttura </a:t>
            </a:r>
            <a:r>
              <a:rPr lang="it-IT" dirty="0" err="1"/>
              <a:t>xxxxxx</a:t>
            </a:r>
            <a:r>
              <a:rPr lang="it-IT" dirty="0"/>
              <a:t> </a:t>
            </a:r>
            <a:r>
              <a:rPr lang="it-IT" dirty="0" err="1"/>
              <a:t>xxxxxxxxxxxx</a:t>
            </a:r>
            <a:r>
              <a:rPr lang="it-IT" dirty="0"/>
              <a:t> </a:t>
            </a:r>
            <a:r>
              <a:rPr lang="it-IT" dirty="0" err="1"/>
              <a:t>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r>
              <a:rPr lang="it-IT" dirty="0"/>
              <a:t> </a:t>
            </a:r>
            <a:r>
              <a:rPr lang="it-IT" dirty="0" err="1"/>
              <a:t>xxxxxxxxxxxxxxxxxxx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7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28042-8B8E-49FB-89AF-D1B571E2B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3484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F4C0CA-61E6-4379-B10E-FFD31B4D57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ED708C-A6FE-492E-AC95-48CB5E045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05251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19324F-4454-4068-98E1-6A2DDBC196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1" y="161723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144A75-4BD2-4811-8343-0418B9B28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249267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542E99-2FF6-45A1-B03D-0DA6D558BB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305739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3C55ED0-440A-430A-A836-C350324D8B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393283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2475AE0-486A-4146-9BA7-22E63C341B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00" y="449755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6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836713"/>
            <a:ext cx="11233149" cy="5184576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aseline="0">
                <a:latin typeface="Century Gothic" panose="020B0502020202020204" pitchFamily="34" charset="0"/>
              </a:defRPr>
            </a:lvl1pPr>
            <a:lvl2pPr>
              <a:defRPr sz="2200">
                <a:latin typeface="Century Gothic" panose="020B0502020202020204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it-IT" dirty="0"/>
              <a:t>Level 1</a:t>
            </a:r>
          </a:p>
          <a:p>
            <a:pPr lvl="1"/>
            <a:r>
              <a:rPr lang="it-IT" dirty="0"/>
              <a:t>Level 2</a:t>
            </a:r>
          </a:p>
          <a:p>
            <a:pPr lvl="2"/>
            <a:r>
              <a:rPr lang="it-IT" dirty="0"/>
              <a:t>Level 3</a:t>
            </a:r>
          </a:p>
          <a:p>
            <a:pPr lvl="3"/>
            <a:r>
              <a:rPr lang="it-IT" dirty="0"/>
              <a:t>Level 4</a:t>
            </a:r>
          </a:p>
          <a:p>
            <a:pPr lvl="4"/>
            <a:r>
              <a:rPr lang="it-IT" dirty="0"/>
              <a:t>Level 5</a:t>
            </a:r>
          </a:p>
          <a:p>
            <a:pPr lvl="2"/>
            <a:endParaRPr lang="it-IT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CC9517F-7D6C-45A9-974E-F1A06FFADD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41815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punto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764704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412776"/>
            <a:ext cx="11233149" cy="4537174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800">
                <a:latin typeface="Century Gothic" panose="020B0502020202020204" pitchFamily="34" charset="0"/>
              </a:defRPr>
            </a:lvl2pPr>
          </a:lstStyle>
          <a:p>
            <a:pPr lvl="1"/>
            <a:r>
              <a:rPr lang="it-IT" dirty="0"/>
              <a:t>Fare clic per modificare il punto elenco uno</a:t>
            </a:r>
          </a:p>
          <a:p>
            <a:pPr lvl="1"/>
            <a:r>
              <a:rPr lang="it-IT" dirty="0"/>
              <a:t>Fare clic per modificare il punto elenco due</a:t>
            </a:r>
          </a:p>
          <a:p>
            <a:pPr lvl="1"/>
            <a:r>
              <a:rPr lang="it-IT" dirty="0"/>
              <a:t>Fare clic per modificare il punto elenco tre</a:t>
            </a:r>
          </a:p>
          <a:p>
            <a:pPr lvl="1"/>
            <a:r>
              <a:rPr lang="it-IT" dirty="0"/>
              <a:t>Fare clic per modificare il punto elenco quattro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875AE7-71D1-4304-9D00-033890D3BE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04385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grafico 8"/>
          <p:cNvSpPr>
            <a:spLocks noGrp="1"/>
          </p:cNvSpPr>
          <p:nvPr>
            <p:ph type="chart" sz="quarter" idx="10" hasCustomPrompt="1"/>
          </p:nvPr>
        </p:nvSpPr>
        <p:spPr>
          <a:xfrm>
            <a:off x="911026" y="1484784"/>
            <a:ext cx="10369551" cy="43207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r>
              <a:rPr lang="it-IT" dirty="0"/>
              <a:t>Fare clic sull’icona per inserire un grafico</a:t>
            </a:r>
          </a:p>
        </p:txBody>
      </p:sp>
      <p:sp>
        <p:nvSpPr>
          <p:cNvPr id="11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384" y="764704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B0A23F1-9F58-452D-A57D-E416D0EBF8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4" y="44450"/>
            <a:ext cx="11665470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55583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/>
          <p:cNvSpPr>
            <a:spLocks noGrp="1"/>
          </p:cNvSpPr>
          <p:nvPr>
            <p:ph type="pic" sz="quarter" idx="10" hasCustomPrompt="1"/>
          </p:nvPr>
        </p:nvSpPr>
        <p:spPr>
          <a:xfrm>
            <a:off x="1534584" y="908721"/>
            <a:ext cx="9122833" cy="48973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r>
              <a:rPr lang="it-IT" dirty="0"/>
              <a:t>Fare clic sull’icona per inserire un’immagine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7FD49D3-B7C2-4A9C-B29B-7DE580E792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97025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780928"/>
            <a:ext cx="9217024" cy="4323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483" y="3573017"/>
            <a:ext cx="9313035" cy="9361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Struttura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390651" y="4725144"/>
            <a:ext cx="9410700" cy="14401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00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nome.cognome@unibo.it</a:t>
            </a:r>
          </a:p>
          <a:p>
            <a:pPr lvl="0"/>
            <a:r>
              <a:rPr lang="it-IT" dirty="0"/>
              <a:t>051 20 99982</a:t>
            </a:r>
          </a:p>
        </p:txBody>
      </p:sp>
    </p:spTree>
    <p:extLst>
      <p:ext uri="{BB962C8B-B14F-4D97-AF65-F5344CB8AC3E}">
        <p14:creationId xmlns:p14="http://schemas.microsoft.com/office/powerpoint/2010/main" val="424945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836713"/>
            <a:ext cx="11233149" cy="5184576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aseline="0">
                <a:latin typeface="Century Gothic" panose="020B0502020202020204" pitchFamily="34" charset="0"/>
              </a:defRPr>
            </a:lvl1pPr>
            <a:lvl2pPr>
              <a:defRPr sz="2200">
                <a:latin typeface="Century Gothic" panose="020B0502020202020204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it-IT" dirty="0"/>
              <a:t>Level 1</a:t>
            </a:r>
          </a:p>
          <a:p>
            <a:pPr lvl="1"/>
            <a:r>
              <a:rPr lang="it-IT" dirty="0"/>
              <a:t>Level 2</a:t>
            </a:r>
          </a:p>
          <a:p>
            <a:pPr lvl="2"/>
            <a:r>
              <a:rPr lang="it-IT" dirty="0"/>
              <a:t>Level 3</a:t>
            </a:r>
          </a:p>
          <a:p>
            <a:pPr lvl="3"/>
            <a:r>
              <a:rPr lang="it-IT" dirty="0"/>
              <a:t>Level 4</a:t>
            </a:r>
          </a:p>
          <a:p>
            <a:pPr lvl="4"/>
            <a:r>
              <a:rPr lang="it-IT" dirty="0"/>
              <a:t>Level 5</a:t>
            </a:r>
          </a:p>
          <a:p>
            <a:pPr lvl="2"/>
            <a:endParaRPr lang="it-IT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CC9517F-7D6C-45A9-974E-F1A06FFADD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85670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5" y="1700808"/>
            <a:ext cx="2538989" cy="2538989"/>
          </a:xfrm>
          <a:prstGeom prst="rect">
            <a:avLst/>
          </a:prstGeom>
        </p:spPr>
      </p:pic>
      <p:cxnSp>
        <p:nvCxnSpPr>
          <p:cNvPr id="12" name="Connettore 1 11"/>
          <p:cNvCxnSpPr/>
          <p:nvPr userDrawn="1"/>
        </p:nvCxnSpPr>
        <p:spPr>
          <a:xfrm>
            <a:off x="4367808" y="188640"/>
            <a:ext cx="0" cy="64087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5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083993-6C56-4148-9985-6158B662D1BB}"/>
              </a:ext>
            </a:extLst>
          </p:cNvPr>
          <p:cNvGrpSpPr/>
          <p:nvPr userDrawn="1"/>
        </p:nvGrpSpPr>
        <p:grpSpPr>
          <a:xfrm>
            <a:off x="11049000" y="6477000"/>
            <a:ext cx="1067257" cy="303593"/>
            <a:chOff x="9981743" y="6173407"/>
            <a:chExt cx="2007620" cy="548680"/>
          </a:xfrm>
        </p:grpSpPr>
        <p:sp>
          <p:nvSpPr>
            <p:cNvPr id="8" name="Rettangolo 7"/>
            <p:cNvSpPr/>
            <p:nvPr userDrawn="1"/>
          </p:nvSpPr>
          <p:spPr>
            <a:xfrm>
              <a:off x="9981743" y="6173407"/>
              <a:ext cx="2007619" cy="54868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800"/>
            </a:p>
          </p:txBody>
        </p:sp>
        <p:pic>
          <p:nvPicPr>
            <p:cNvPr id="9" name="Immagine 8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9981743" y="6173421"/>
              <a:ext cx="2007620" cy="54866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E867B7-F1A4-4946-9FF8-C033268226AC}"/>
              </a:ext>
            </a:extLst>
          </p:cNvPr>
          <p:cNvSpPr txBox="1"/>
          <p:nvPr userDrawn="1"/>
        </p:nvSpPr>
        <p:spPr>
          <a:xfrm>
            <a:off x="11725507" y="-35804"/>
            <a:ext cx="52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62B6270-2F8C-4B29-AA87-93E148DB44E3}" type="slidenum">
              <a:rPr lang="en-US" sz="1000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‹#›</a:t>
            </a:fld>
            <a:endParaRPr lang="en-US" sz="1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1" r:id="rId3"/>
    <p:sldLayoutId id="2147483670" r:id="rId4"/>
    <p:sldLayoutId id="2147483667" r:id="rId5"/>
    <p:sldLayoutId id="2147483669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05" y="116632"/>
            <a:ext cx="2538989" cy="2538989"/>
          </a:xfrm>
          <a:prstGeom prst="rect">
            <a:avLst/>
          </a:prstGeom>
        </p:spPr>
      </p:pic>
      <p:sp>
        <p:nvSpPr>
          <p:cNvPr id="9" name="CasellaDiTesto 8"/>
          <p:cNvSpPr txBox="1"/>
          <p:nvPr userDrawn="1"/>
        </p:nvSpPr>
        <p:spPr>
          <a:xfrm>
            <a:off x="3733800" y="6519446"/>
            <a:ext cx="451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https://www.unibo.it/sitoweb/federico.giorgi/en</a:t>
            </a:r>
          </a:p>
        </p:txBody>
      </p:sp>
    </p:spTree>
    <p:extLst>
      <p:ext uri="{BB962C8B-B14F-4D97-AF65-F5344CB8AC3E}">
        <p14:creationId xmlns:p14="http://schemas.microsoft.com/office/powerpoint/2010/main" val="186839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ntobee.org/ontology/CL?iri=http://purl.obolibrary.org/obo/CL_0002453" TargetMode="External"/><Relationship Id="rId3" Type="http://schemas.openxmlformats.org/officeDocument/2006/relationships/hyperlink" Target="http://www.ontobee.org/ontology/CL?iri=http://purl.obolibrary.org/obo/CL_0000115" TargetMode="External"/><Relationship Id="rId7" Type="http://schemas.openxmlformats.org/officeDocument/2006/relationships/hyperlink" Target="http://www.ontobee.org/ontology/CL?iri=http://purl.obolibrary.org/obo/CL_0000128" TargetMode="External"/><Relationship Id="rId2" Type="http://schemas.openxmlformats.org/officeDocument/2006/relationships/hyperlink" Target="http://www.ontobee.org/ontology/CL?iri=http://purl.obolibrary.org/obo/CL_0000127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ontobee.org/ontology/CL?iri=http://purl.obolibrary.org/obo/CL_0000881" TargetMode="External"/><Relationship Id="rId5" Type="http://schemas.openxmlformats.org/officeDocument/2006/relationships/hyperlink" Target="http://www.ontobee.org/ontology/CL?iri=http://purl.obolibrary.org/obo/CL_0000617" TargetMode="External"/><Relationship Id="rId10" Type="http://schemas.openxmlformats.org/officeDocument/2006/relationships/hyperlink" Target="http://www.ontobee.org/ontology/CL?iri=http://purl.obolibrary.org/obo/CL_0000192" TargetMode="External"/><Relationship Id="rId4" Type="http://schemas.openxmlformats.org/officeDocument/2006/relationships/hyperlink" Target="http://www.ontobee.org/ontology/CL?iri=http://purl.obolibrary.org/obo/CL_0000679" TargetMode="External"/><Relationship Id="rId9" Type="http://schemas.openxmlformats.org/officeDocument/2006/relationships/hyperlink" Target="http://www.ontobee.org/ontology/CL?iri=http://purl.obolibrary.org/obo/CL_2000043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jalab.org/seurat/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3uz6txc5bs4kwlb/rawcounts.txt?dl=1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4572000" y="304800"/>
            <a:ext cx="7391399" cy="453650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Single-cell Transcriptomics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E67D31FC-9EC2-DEAB-94FB-1538D43078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1917" y="5379814"/>
            <a:ext cx="7008283" cy="425450"/>
          </a:xfrm>
        </p:spPr>
        <p:txBody>
          <a:bodyPr/>
          <a:lstStyle/>
          <a:p>
            <a:r>
              <a:rPr lang="it-IT" dirty="0"/>
              <a:t>Federico M. Giorgi, PhD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412090CE-E8A7-6F71-350E-16144A0D29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51918" y="5877942"/>
            <a:ext cx="7105649" cy="791418"/>
          </a:xfrm>
        </p:spPr>
        <p:txBody>
          <a:bodyPr/>
          <a:lstStyle/>
          <a:p>
            <a:r>
              <a:rPr lang="en-US" dirty="0"/>
              <a:t>Department of Pharmacy and Biotechnology</a:t>
            </a:r>
          </a:p>
          <a:p>
            <a:r>
              <a:rPr lang="it-IT" dirty="0"/>
              <a:t>University of Bologna</a:t>
            </a:r>
          </a:p>
        </p:txBody>
      </p:sp>
    </p:spTree>
    <p:extLst>
      <p:ext uri="{BB962C8B-B14F-4D97-AF65-F5344CB8AC3E}">
        <p14:creationId xmlns:p14="http://schemas.microsoft.com/office/powerpoint/2010/main" val="30852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05459C0-2386-4CA9-A8A8-D92BACD425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" b="2960"/>
          <a:stretch/>
        </p:blipFill>
        <p:spPr>
          <a:xfrm>
            <a:off x="6096001" y="964694"/>
            <a:ext cx="5067300" cy="521824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1A3BB-383A-4912-AF37-7FA6423800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Recapitulating </a:t>
            </a:r>
            <a:r>
              <a:rPr lang="en-US" dirty="0"/>
              <a:t>the information of bulk sequencing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CBB4-BE0A-44FD-90C7-2DE72031688D}"/>
              </a:ext>
            </a:extLst>
          </p:cNvPr>
          <p:cNvSpPr txBox="1"/>
          <p:nvPr/>
        </p:nvSpPr>
        <p:spPr>
          <a:xfrm>
            <a:off x="7162800" y="6273225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entury Gothic" panose="020B0502020202020204" pitchFamily="34" charset="0"/>
              </a:rPr>
              <a:t>Comparison with bulk RNA-Seq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27EF6-CE8E-DE81-4E52-AC519E42C2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2" b="3722"/>
          <a:stretch/>
        </p:blipFill>
        <p:spPr>
          <a:xfrm>
            <a:off x="730230" y="2759160"/>
            <a:ext cx="4870471" cy="4125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410D5-E614-8BB6-124C-B6DB5453D8C2}"/>
              </a:ext>
            </a:extLst>
          </p:cNvPr>
          <p:cNvSpPr txBox="1"/>
          <p:nvPr/>
        </p:nvSpPr>
        <p:spPr>
          <a:xfrm>
            <a:off x="1600200" y="2504485"/>
            <a:ext cx="358140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Single-Cell 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352F69-2A45-F3BC-1DE8-1D869B81137D}"/>
              </a:ext>
            </a:extLst>
          </p:cNvPr>
          <p:cNvCxnSpPr>
            <a:cxnSpLocks/>
          </p:cNvCxnSpPr>
          <p:nvPr/>
        </p:nvCxnSpPr>
        <p:spPr>
          <a:xfrm flipV="1">
            <a:off x="4025910" y="3200400"/>
            <a:ext cx="4603741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D1A91C-39A6-8EAB-FDB4-DC8CD8805D04}"/>
              </a:ext>
            </a:extLst>
          </p:cNvPr>
          <p:cNvCxnSpPr>
            <a:cxnSpLocks/>
          </p:cNvCxnSpPr>
          <p:nvPr/>
        </p:nvCxnSpPr>
        <p:spPr>
          <a:xfrm flipV="1">
            <a:off x="4495800" y="4343400"/>
            <a:ext cx="51816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4333A-88B4-5AAD-D0A7-4B427F7D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30" y="692191"/>
            <a:ext cx="3751476" cy="739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9F27B-513B-96C7-97A8-5C46C8EF3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30" y="1620680"/>
            <a:ext cx="3581400" cy="75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3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B4703-8D38-4F06-8148-8263E0DFD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Defining good housekeeping genes via single cell data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C9E3EA9-7A32-4653-945F-671242BFC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9" y="1789710"/>
            <a:ext cx="3372021" cy="252901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0AFB5C-FD18-44B5-93C6-B8D9ED91FB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319" y="1851001"/>
            <a:ext cx="3372023" cy="2529017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E17AC0-853A-4EC5-8775-5CB766BAB8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49" y="4322878"/>
            <a:ext cx="3372021" cy="2529016"/>
          </a:xfrm>
          <a:prstGeom prst="rect">
            <a:avLst/>
          </a:prstGeom>
        </p:spPr>
      </p:pic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79DD3473-5981-4812-8DBB-B7342002A3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50" y="4284532"/>
            <a:ext cx="3372024" cy="2529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800F73-F866-464C-BF5B-480CF7F146CA}"/>
              </a:ext>
            </a:extLst>
          </p:cNvPr>
          <p:cNvSpPr txBox="1"/>
          <p:nvPr/>
        </p:nvSpPr>
        <p:spPr>
          <a:xfrm>
            <a:off x="315013" y="620688"/>
            <a:ext cx="6227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High average expression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Expressed in all cells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Low variance within cell 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Low variance across cell lines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26B34B5-1B1A-4D0D-96F1-BD97F51A25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63" y="623830"/>
            <a:ext cx="3860800" cy="28956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C6A7793-D449-43E0-A0A4-12C775377D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63" y="3519430"/>
            <a:ext cx="40386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1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75F7A-A304-4D35-9762-A17A6246D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Overlaying pathway activity onto single cells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3E3435C-C6EF-43CF-8135-17691FF8B7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57300"/>
            <a:ext cx="6515099" cy="434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2BBA0C-ED81-4AFA-84E8-8C67061D186D}"/>
              </a:ext>
            </a:extLst>
          </p:cNvPr>
          <p:cNvSpPr txBox="1"/>
          <p:nvPr/>
        </p:nvSpPr>
        <p:spPr>
          <a:xfrm>
            <a:off x="4114800" y="392430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Kelly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EF719-891A-456C-A728-3618B1A42780}"/>
              </a:ext>
            </a:extLst>
          </p:cNvPr>
          <p:cNvSpPr txBox="1"/>
          <p:nvPr/>
        </p:nvSpPr>
        <p:spPr>
          <a:xfrm>
            <a:off x="4114800" y="228302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BE2C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62FCE-3DB4-4835-B4AD-913FC3AB4613}"/>
              </a:ext>
            </a:extLst>
          </p:cNvPr>
          <p:cNvSpPr txBox="1"/>
          <p:nvPr/>
        </p:nvSpPr>
        <p:spPr>
          <a:xfrm>
            <a:off x="228600" y="6400800"/>
            <a:ext cx="944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Activity algorithm (R packages:</a:t>
            </a:r>
            <a:r>
              <a:rPr lang="en-US" sz="2000" i="1" dirty="0">
                <a:latin typeface="Century Gothic" panose="020B0502020202020204" pitchFamily="34" charset="0"/>
              </a:rPr>
              <a:t> </a:t>
            </a:r>
            <a:r>
              <a:rPr lang="en-US" sz="2000" i="1" u="sng" dirty="0">
                <a:latin typeface="Century Gothic" panose="020B0502020202020204" pitchFamily="34" charset="0"/>
              </a:rPr>
              <a:t>corto</a:t>
            </a:r>
            <a:r>
              <a:rPr lang="en-US" sz="2000" i="1" dirty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or</a:t>
            </a:r>
            <a:r>
              <a:rPr lang="en-US" sz="2000" i="1" dirty="0">
                <a:latin typeface="Century Gothic" panose="020B0502020202020204" pitchFamily="34" charset="0"/>
              </a:rPr>
              <a:t> </a:t>
            </a:r>
            <a:r>
              <a:rPr lang="en-US" sz="2000" i="1" u="sng" dirty="0">
                <a:latin typeface="Century Gothic" panose="020B0502020202020204" pitchFamily="34" charset="0"/>
              </a:rPr>
              <a:t>viper</a:t>
            </a:r>
            <a:r>
              <a:rPr lang="en-US" sz="2000" dirty="0"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129246-9959-F44F-1011-E44A2A657F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3"/>
          <a:stretch/>
        </p:blipFill>
        <p:spPr>
          <a:xfrm>
            <a:off x="7801947" y="1947743"/>
            <a:ext cx="3967778" cy="3527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D40EDB-5810-9640-0BC8-AAC8107D38A8}"/>
              </a:ext>
            </a:extLst>
          </p:cNvPr>
          <p:cNvSpPr txBox="1"/>
          <p:nvPr/>
        </p:nvSpPr>
        <p:spPr>
          <a:xfrm>
            <a:off x="8751758" y="1508012"/>
            <a:ext cx="2339499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Cell Cycle</a:t>
            </a:r>
          </a:p>
        </p:txBody>
      </p:sp>
    </p:spTree>
    <p:extLst>
      <p:ext uri="{BB962C8B-B14F-4D97-AF65-F5344CB8AC3E}">
        <p14:creationId xmlns:p14="http://schemas.microsoft.com/office/powerpoint/2010/main" val="97047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6699E-939B-49FC-8284-F3DE6A5E9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Panobinostat effects on BE2C cells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4C7DDE-984D-4D29-9BF1-47B522E5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3657600"/>
            <a:ext cx="6073826" cy="303691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052D02-ABF3-4146-9E88-2314573CF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85800"/>
            <a:ext cx="6073826" cy="3036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B94684-DE6A-43B8-9747-886E02351666}"/>
              </a:ext>
            </a:extLst>
          </p:cNvPr>
          <p:cNvSpPr txBox="1"/>
          <p:nvPr/>
        </p:nvSpPr>
        <p:spPr>
          <a:xfrm>
            <a:off x="7543800" y="167640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Pushing Senesce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BA38E-BA9A-466C-955B-E6679D64FD9B}"/>
              </a:ext>
            </a:extLst>
          </p:cNvPr>
          <p:cNvSpPr txBox="1"/>
          <p:nvPr/>
        </p:nvSpPr>
        <p:spPr>
          <a:xfrm>
            <a:off x="7543800" y="48768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Triggering neuronal differentiation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1473B91-9721-41E0-AA86-9C42642ED1D6}"/>
              </a:ext>
            </a:extLst>
          </p:cNvPr>
          <p:cNvSpPr/>
          <p:nvPr/>
        </p:nvSpPr>
        <p:spPr>
          <a:xfrm rot="13441643">
            <a:off x="1398384" y="4881895"/>
            <a:ext cx="374776" cy="228599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5F7D6B-ABF5-46FF-9997-78357DFD17A3}"/>
              </a:ext>
            </a:extLst>
          </p:cNvPr>
          <p:cNvSpPr/>
          <p:nvPr/>
        </p:nvSpPr>
        <p:spPr>
          <a:xfrm rot="16200000">
            <a:off x="2982557" y="1921299"/>
            <a:ext cx="207087" cy="228601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75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D9AA-1D62-42E0-8F0B-91398C7BF4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sources of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AF34C-25B0-4488-B43B-883E3B344B73}"/>
              </a:ext>
            </a:extLst>
          </p:cNvPr>
          <p:cNvSpPr txBox="1"/>
          <p:nvPr/>
        </p:nvSpPr>
        <p:spPr>
          <a:xfrm>
            <a:off x="381000" y="620688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Treatment, cell cycle, number of transcripts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9DB6EE7-D837-4AB1-86DB-1F195D659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27"/>
          <a:stretch/>
        </p:blipFill>
        <p:spPr>
          <a:xfrm>
            <a:off x="7620296" y="1155496"/>
            <a:ext cx="3681620" cy="381000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D38FBFD-6A1B-43E9-A330-060872DC3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65"/>
          <a:stretch/>
        </p:blipFill>
        <p:spPr>
          <a:xfrm>
            <a:off x="11198793" y="1155496"/>
            <a:ext cx="951733" cy="381000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38D6A45-EADC-4433-A7CE-23182910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3" y="1155496"/>
            <a:ext cx="3744158" cy="3744158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319B8B5-9759-436D-8A69-CB88602E1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347" y="1155496"/>
            <a:ext cx="3681620" cy="3681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50F0DD-7B51-4915-9F5E-8DD73665D333}"/>
              </a:ext>
            </a:extLst>
          </p:cNvPr>
          <p:cNvSpPr txBox="1"/>
          <p:nvPr/>
        </p:nvSpPr>
        <p:spPr>
          <a:xfrm>
            <a:off x="228600" y="6456482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Median transcripts sequenced/cell: 30,000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0C9BD4-B739-8389-D39D-5E1FC49BA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500" y="4841436"/>
            <a:ext cx="7199313" cy="14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A2F46-1C02-4F40-89FC-FA496C754E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Transcriptome-wide Gradient effect of Panobinostat</a:t>
            </a:r>
          </a:p>
        </p:txBody>
      </p:sp>
      <p:pic>
        <p:nvPicPr>
          <p:cNvPr id="4" name="032_runningPlot">
            <a:hlinkClick r:id="" action="ppaction://media"/>
            <a:extLst>
              <a:ext uri="{FF2B5EF4-FFF2-40B4-BE49-F238E27FC236}">
                <a16:creationId xmlns:a16="http://schemas.microsoft.com/office/drawing/2014/main" id="{8B7E5992-30B0-4EB7-B8CF-555765700F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0" y="838200"/>
            <a:ext cx="7243233" cy="5432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01499A-A2B0-F5BE-8A62-1D191A428965}"/>
              </a:ext>
            </a:extLst>
          </p:cNvPr>
          <p:cNvSpPr txBox="1"/>
          <p:nvPr/>
        </p:nvSpPr>
        <p:spPr>
          <a:xfrm>
            <a:off x="1219200" y="1828800"/>
            <a:ext cx="151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kern="0">
                <a:solidFill>
                  <a:prstClr val="black"/>
                </a:solidFill>
                <a:latin typeface="+mj-lt"/>
              </a:rPr>
              <a:t>Control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0148C-E887-D410-B8F2-3BC682D617C8}"/>
              </a:ext>
            </a:extLst>
          </p:cNvPr>
          <p:cNvSpPr txBox="1"/>
          <p:nvPr/>
        </p:nvSpPr>
        <p:spPr>
          <a:xfrm>
            <a:off x="9753600" y="1828800"/>
            <a:ext cx="151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kern="0">
                <a:solidFill>
                  <a:prstClr val="black"/>
                </a:solidFill>
                <a:latin typeface="+mj-lt"/>
              </a:rPr>
              <a:t>PNB treated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264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81BB-CAFC-729C-2823-520B8EA5E1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Master Regulators inhibited by Panobinostat are associated with poor prognosis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5CA3DB-6A9E-7CCF-2821-7374E0CD3B30}"/>
              </a:ext>
            </a:extLst>
          </p:cNvPr>
          <p:cNvGrpSpPr/>
          <p:nvPr/>
        </p:nvGrpSpPr>
        <p:grpSpPr>
          <a:xfrm>
            <a:off x="177794" y="1219200"/>
            <a:ext cx="5918206" cy="5399112"/>
            <a:chOff x="0" y="914394"/>
            <a:chExt cx="6858006" cy="6301746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35EE5BEE-FDA1-C33D-D858-4BC5846FA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122" y="4099553"/>
              <a:ext cx="3116587" cy="311658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CB42CC-52A2-FA29-637E-D1C449CDE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78"/>
            <a:stretch/>
          </p:blipFill>
          <p:spPr>
            <a:xfrm>
              <a:off x="0" y="914394"/>
              <a:ext cx="3429006" cy="29565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217848-D89C-B625-261D-33AF40FFA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78"/>
            <a:stretch/>
          </p:blipFill>
          <p:spPr>
            <a:xfrm>
              <a:off x="3429000" y="914394"/>
              <a:ext cx="3429006" cy="2956566"/>
            </a:xfrm>
            <a:prstGeom prst="rect">
              <a:avLst/>
            </a:prstGeom>
          </p:spPr>
        </p:pic>
        <p:pic>
          <p:nvPicPr>
            <p:cNvPr id="8" name="Picture 7" descr="Chart, scatter chart&#10;&#10;Description automatically generated">
              <a:extLst>
                <a:ext uri="{FF2B5EF4-FFF2-40B4-BE49-F238E27FC236}">
                  <a16:creationId xmlns:a16="http://schemas.microsoft.com/office/drawing/2014/main" id="{28604E33-AC67-4580-D954-5AD5E1B4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4000495"/>
              <a:ext cx="3215645" cy="321564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A71A11-B0FA-1B4D-BBC1-D68757454210}"/>
                </a:ext>
              </a:extLst>
            </p:cNvPr>
            <p:cNvSpPr txBox="1"/>
            <p:nvPr/>
          </p:nvSpPr>
          <p:spPr>
            <a:xfrm>
              <a:off x="628650" y="1066800"/>
              <a:ext cx="1892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latin typeface="Arial" panose="020B0604020202020204" pitchFamily="34" charset="0"/>
                  <a:cs typeface="Arial" panose="020B0604020202020204" pitchFamily="34" charset="0"/>
                </a:rPr>
                <a:t>NRC network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C89E7D-8FCD-E653-F237-179477C93368}"/>
                </a:ext>
              </a:extLst>
            </p:cNvPr>
            <p:cNvSpPr txBox="1"/>
            <p:nvPr/>
          </p:nvSpPr>
          <p:spPr>
            <a:xfrm>
              <a:off x="4057650" y="1066800"/>
              <a:ext cx="1892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latin typeface="Arial" panose="020B0604020202020204" pitchFamily="34" charset="0"/>
                  <a:cs typeface="Arial" panose="020B0604020202020204" pitchFamily="34" charset="0"/>
                </a:rPr>
                <a:t>TARGET 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CB825C-9976-8A5E-2CC8-B12E55CBE4EC}"/>
                </a:ext>
              </a:extLst>
            </p:cNvPr>
            <p:cNvSpPr txBox="1"/>
            <p:nvPr/>
          </p:nvSpPr>
          <p:spPr>
            <a:xfrm>
              <a:off x="119063" y="1008994"/>
              <a:ext cx="390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644F80-1289-1270-0784-4F199D715973}"/>
                </a:ext>
              </a:extLst>
            </p:cNvPr>
            <p:cNvSpPr txBox="1"/>
            <p:nvPr/>
          </p:nvSpPr>
          <p:spPr>
            <a:xfrm>
              <a:off x="3548064" y="1033333"/>
              <a:ext cx="390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6F806F-4097-D7FF-EC98-32E8582C7873}"/>
                </a:ext>
              </a:extLst>
            </p:cNvPr>
            <p:cNvSpPr txBox="1"/>
            <p:nvPr/>
          </p:nvSpPr>
          <p:spPr>
            <a:xfrm>
              <a:off x="119062" y="4099553"/>
              <a:ext cx="390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29870F-FA81-5FDD-A429-B5CD304E6A16}"/>
                </a:ext>
              </a:extLst>
            </p:cNvPr>
            <p:cNvSpPr txBox="1"/>
            <p:nvPr/>
          </p:nvSpPr>
          <p:spPr>
            <a:xfrm>
              <a:off x="3548064" y="4110143"/>
              <a:ext cx="390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233BF8B-4E06-D028-784F-F89768461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197" y="2667000"/>
            <a:ext cx="5003806" cy="229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22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1D8F5-3FEF-6239-C5A7-B8289E3D13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+mj-lt"/>
              </a:rPr>
              <a:t>Context</a:t>
            </a:r>
            <a:endParaRPr lang="en-US" sz="1800" dirty="0">
              <a:latin typeface="+mj-lt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0" dirty="0">
                <a:latin typeface="+mj-lt"/>
              </a:rPr>
              <a:t>Tissues: medial prefrontal cortex (PFC), striatum, and basolateral amygdala (BLA)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dirty="0">
                <a:latin typeface="+mj-lt"/>
              </a:rPr>
              <a:t>Perturbation 1: </a:t>
            </a:r>
            <a:r>
              <a:rPr lang="en-US" sz="1800" b="1" dirty="0">
                <a:latin typeface="+mj-lt"/>
              </a:rPr>
              <a:t>HIV</a:t>
            </a:r>
            <a:r>
              <a:rPr lang="en-US" sz="1800" dirty="0">
                <a:latin typeface="+mj-lt"/>
              </a:rPr>
              <a:t> rats and WT rats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0" dirty="0">
                <a:latin typeface="+mj-lt"/>
              </a:rPr>
              <a:t>Perturbation 2: Intravenous </a:t>
            </a:r>
            <a:r>
              <a:rPr lang="en-US" sz="1800" b="1" dirty="0">
                <a:latin typeface="+mj-lt"/>
              </a:rPr>
              <a:t>METH </a:t>
            </a:r>
            <a:r>
              <a:rPr lang="en-US" sz="1800" dirty="0">
                <a:latin typeface="+mj-lt"/>
              </a:rPr>
              <a:t>self-administration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0" dirty="0">
                <a:latin typeface="+mj-lt"/>
              </a:rPr>
              <a:t>Combination of both perturbations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0" dirty="0">
                <a:latin typeface="+mj-lt"/>
              </a:rPr>
              <a:t>Tissue will be snap-frozen tissue to decouple tissue acquisition from sample processing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sz="1800" dirty="0">
              <a:latin typeface="+mj-lt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sz="1800" b="1" dirty="0"/>
              <a:t>Deliverables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b="0" dirty="0"/>
              <a:t>Cell-type specific differential gene expression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/>
              <a:t>Pathway Enrichment Analysis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dirty="0"/>
              <a:t>Master Regulator Analysis (a.k.a. gene network enrichment analysis)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800" dirty="0"/>
              <a:t>Prediction of mitigating drugs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0B97C-5D68-1396-8261-EA7BAF7CDF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Single-Cell Transcriptomics of Rat Brains</a:t>
            </a:r>
          </a:p>
        </p:txBody>
      </p:sp>
      <p:pic>
        <p:nvPicPr>
          <p:cNvPr id="5" name="Picture 6" descr="Brain PNG">
            <a:extLst>
              <a:ext uri="{FF2B5EF4-FFF2-40B4-BE49-F238E27FC236}">
                <a16:creationId xmlns:a16="http://schemas.microsoft.com/office/drawing/2014/main" id="{95F8064F-E450-5FF6-845A-F04928DA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088" y="171715"/>
            <a:ext cx="1612112" cy="1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3C74C-68C3-EB57-C6B0-EDC38B1B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02306"/>
            <a:ext cx="1047896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F17D2-A615-E3D1-A687-284C4A948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sz="3200" b="0"/>
              <a:t>Intravenous </a:t>
            </a:r>
            <a:r>
              <a:rPr lang="en-US" altLang="en-US" sz="3200" i="1">
                <a:solidFill>
                  <a:schemeClr val="tx2"/>
                </a:solidFill>
              </a:rPr>
              <a:t>escalated</a:t>
            </a:r>
            <a:r>
              <a:rPr lang="en-US" altLang="en-US" sz="3200" b="0"/>
              <a:t> self-administration</a:t>
            </a:r>
          </a:p>
          <a:p>
            <a:endParaRPr lang="en-US"/>
          </a:p>
        </p:txBody>
      </p:sp>
      <p:pic>
        <p:nvPicPr>
          <p:cNvPr id="6" name="Picture 2" descr="KoobG/NP/sca1/043002jh.tif                                     00036608Kosh                           ABA78158:">
            <a:extLst>
              <a:ext uri="{FF2B5EF4-FFF2-40B4-BE49-F238E27FC236}">
                <a16:creationId xmlns:a16="http://schemas.microsoft.com/office/drawing/2014/main" id="{E997476F-D9DC-61AA-BD58-C1F10970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196307"/>
            <a:ext cx="3619500" cy="24653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6423BEFA-2058-33BD-F604-785CB6422020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5191125"/>
            <a:ext cx="7161213" cy="415925"/>
            <a:chOff x="622" y="3181"/>
            <a:chExt cx="4511" cy="262"/>
          </a:xfrm>
        </p:grpSpPr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CAF01787-AE38-7134-5687-AD6629691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" y="3181"/>
              <a:ext cx="451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10000"/>
                </a:spcBef>
                <a:buClr>
                  <a:schemeClr val="tx1"/>
                </a:buClr>
                <a:buSzPct val="125000"/>
                <a:buChar char="•"/>
                <a:defRPr sz="21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10000"/>
                </a:spcBef>
                <a:buClr>
                  <a:schemeClr val="tx1"/>
                </a:buClr>
                <a:buChar char="–"/>
                <a:defRPr sz="21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lr>
                  <a:schemeClr val="tx1"/>
                </a:buClr>
                <a:buChar char="–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lr>
                  <a:schemeClr val="tx1"/>
                </a:buClr>
                <a:buChar char="»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 i="1"/>
                <a:t>Short Access (ShA): 1 hour daily access        stable intake </a:t>
              </a: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36A1C199-F17A-42B6-39C9-41CDFE5CB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6" y="3259"/>
              <a:ext cx="171" cy="133"/>
            </a:xfrm>
            <a:prstGeom prst="rightArrow">
              <a:avLst>
                <a:gd name="adj1" fmla="val 50000"/>
                <a:gd name="adj2" fmla="val 3214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buClr>
                  <a:schemeClr val="tx1"/>
                </a:buClr>
                <a:buSzPct val="125000"/>
                <a:buChar char="•"/>
                <a:defRPr sz="21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10000"/>
                </a:spcBef>
                <a:buClr>
                  <a:schemeClr val="tx1"/>
                </a:buClr>
                <a:buChar char="–"/>
                <a:defRPr sz="21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lr>
                  <a:schemeClr val="tx1"/>
                </a:buClr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lr>
                  <a:schemeClr val="tx1"/>
                </a:buClr>
                <a:buChar char="–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lr>
                  <a:schemeClr val="tx1"/>
                </a:buClr>
                <a:buChar char="»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12D980F-D5B8-A5F5-0574-B4E2B0CD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838" y="6142038"/>
            <a:ext cx="2901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buClr>
                <a:schemeClr val="tx1"/>
              </a:buClr>
              <a:buSzPct val="125000"/>
              <a:buChar char="•"/>
              <a:defRPr sz="21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10000"/>
              </a:spcBef>
              <a:buClr>
                <a:schemeClr val="tx1"/>
              </a:buClr>
              <a:buChar char="–"/>
              <a:defRPr sz="21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chemeClr val="tx1"/>
              </a:buClr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lr>
                <a:schemeClr val="tx1"/>
              </a:buClr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n-US" sz="1800" b="0"/>
              <a:t>(Ahmed et al. PNAS </a:t>
            </a:r>
            <a:r>
              <a:rPr lang="es-ES" altLang="en-US" sz="1800" b="0"/>
              <a:t>2005)</a:t>
            </a:r>
            <a:endParaRPr lang="es-ES_tradnl" altLang="en-US" sz="1800" b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D3A4E4-859E-70CA-B40E-7DDE9890C00F}"/>
              </a:ext>
            </a:extLst>
          </p:cNvPr>
          <p:cNvSpPr txBox="1"/>
          <p:nvPr/>
        </p:nvSpPr>
        <p:spPr>
          <a:xfrm>
            <a:off x="119062" y="743347"/>
            <a:ext cx="7729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u="sng"/>
              <a:t>HIV-1 Tg</a:t>
            </a:r>
            <a:r>
              <a:rPr lang="en-US" altLang="en-US" sz="1800" b="1"/>
              <a:t> </a:t>
            </a:r>
            <a:r>
              <a:rPr lang="en-US" altLang="en-US" sz="1800" b="0"/>
              <a:t>rats as a model of neuroHIV and </a:t>
            </a:r>
            <a:r>
              <a:rPr lang="en-US" altLang="en-US" sz="1800" b="1" u="sng"/>
              <a:t>METH</a:t>
            </a:r>
            <a:r>
              <a:rPr lang="en-US" altLang="en-US" sz="1800" b="0"/>
              <a:t> drug abuse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8CD2A-BA89-7FB1-C0B6-98E09B4B74C3}"/>
              </a:ext>
            </a:extLst>
          </p:cNvPr>
          <p:cNvSpPr txBox="1"/>
          <p:nvPr/>
        </p:nvSpPr>
        <p:spPr>
          <a:xfrm>
            <a:off x="21152" y="6433449"/>
            <a:ext cx="6226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Century Gothic" panose="020B0502020202020204" pitchFamily="34" charset="0"/>
              </a:rPr>
              <a:t>Slide courtesy of Pietro </a:t>
            </a:r>
            <a:r>
              <a:rPr lang="en-US" sz="2000" b="1" dirty="0" err="1">
                <a:latin typeface="Century Gothic" panose="020B0502020202020204" pitchFamily="34" charset="0"/>
              </a:rPr>
              <a:t>Sanna</a:t>
            </a:r>
            <a:r>
              <a:rPr lang="en-US" sz="2000" b="1" dirty="0">
                <a:latin typeface="Century Gothic" panose="020B0502020202020204" pitchFamily="34" charset="0"/>
              </a:rPr>
              <a:t> (Scripps Research)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21E7FD-82B1-E245-0A4A-2F216788C155}"/>
              </a:ext>
            </a:extLst>
          </p:cNvPr>
          <p:cNvGrpSpPr/>
          <p:nvPr/>
        </p:nvGrpSpPr>
        <p:grpSpPr>
          <a:xfrm>
            <a:off x="6345238" y="1964531"/>
            <a:ext cx="3670300" cy="2959100"/>
            <a:chOff x="7086600" y="1700315"/>
            <a:chExt cx="3670300" cy="2959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0FB8CB-2787-B5C4-6E10-B12A4EBCC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1700315"/>
              <a:ext cx="3670300" cy="2959100"/>
            </a:xfrm>
            <a:prstGeom prst="rect">
              <a:avLst/>
            </a:prstGeom>
          </p:spPr>
        </p:pic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A9003C65-CFD3-F302-AC9B-50212DF4FB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149591" flipV="1">
              <a:off x="9966645" y="2706452"/>
              <a:ext cx="255713" cy="215377"/>
            </a:xfrm>
            <a:prstGeom prst="rightArrow">
              <a:avLst>
                <a:gd name="adj1" fmla="val 50000"/>
                <a:gd name="adj2" fmla="val 32144"/>
              </a:avLst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 type="none" w="med" len="lg"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solidFill>
                  <a:schemeClr val="accent1"/>
                </a:solidFill>
              </a:endParaRP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21DD3B97-5A07-2995-64B6-A940C64868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149591" flipV="1">
              <a:off x="9493786" y="2027121"/>
              <a:ext cx="255713" cy="216067"/>
            </a:xfrm>
            <a:prstGeom prst="rightArrow">
              <a:avLst>
                <a:gd name="adj1" fmla="val 50000"/>
                <a:gd name="adj2" fmla="val 32144"/>
              </a:avLst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 type="none" w="med" len="lg"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04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5D43C-7FE2-1022-0912-521DC6232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5ABDC-78C3-4EA2-A695-82334D063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26"/>
          <a:stretch/>
        </p:blipFill>
        <p:spPr>
          <a:xfrm>
            <a:off x="3352800" y="1773992"/>
            <a:ext cx="3200400" cy="3310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611489-233C-CCDC-2891-6F1AA5A9F4E6}"/>
              </a:ext>
            </a:extLst>
          </p:cNvPr>
          <p:cNvSpPr txBox="1"/>
          <p:nvPr/>
        </p:nvSpPr>
        <p:spPr>
          <a:xfrm>
            <a:off x="609600" y="167640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Escalated METH: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6F51A-F63E-C29F-B93A-93EB9B0FE1FF}"/>
              </a:ext>
            </a:extLst>
          </p:cNvPr>
          <p:cNvSpPr txBox="1"/>
          <p:nvPr/>
        </p:nvSpPr>
        <p:spPr>
          <a:xfrm>
            <a:off x="119062" y="6324600"/>
            <a:ext cx="5367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Century Gothic" panose="020B0502020202020204" pitchFamily="34" charset="0"/>
              </a:rPr>
              <a:t>Thanks to </a:t>
            </a:r>
            <a:r>
              <a:rPr lang="en-US" sz="2000" b="1" dirty="0" err="1">
                <a:latin typeface="Century Gothic" panose="020B0502020202020204" pitchFamily="34" charset="0"/>
              </a:rPr>
              <a:t>Vez</a:t>
            </a:r>
            <a:r>
              <a:rPr lang="en-US" sz="2000" b="1" dirty="0"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latin typeface="Century Gothic" panose="020B0502020202020204" pitchFamily="34" charset="0"/>
              </a:rPr>
              <a:t>Canonigo</a:t>
            </a:r>
            <a:r>
              <a:rPr lang="en-US" sz="2000" b="1" dirty="0">
                <a:latin typeface="Century Gothic" panose="020B0502020202020204" pitchFamily="34" charset="0"/>
              </a:rPr>
              <a:t> (</a:t>
            </a:r>
            <a:r>
              <a:rPr lang="en-US" sz="2000" b="1" dirty="0" err="1">
                <a:latin typeface="Century Gothic" panose="020B0502020202020204" pitchFamily="34" charset="0"/>
              </a:rPr>
              <a:t>Sanna</a:t>
            </a:r>
            <a:r>
              <a:rPr lang="en-US" sz="2000" b="1" dirty="0">
                <a:latin typeface="Century Gothic" panose="020B0502020202020204" pitchFamily="34" charset="0"/>
              </a:rPr>
              <a:t> Lab)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46516-0897-EA73-483E-1D9D648159AD}"/>
              </a:ext>
            </a:extLst>
          </p:cNvPr>
          <p:cNvSpPr txBox="1"/>
          <p:nvPr/>
        </p:nvSpPr>
        <p:spPr>
          <a:xfrm>
            <a:off x="6934200" y="2743200"/>
            <a:ext cx="495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Under progressive ratio condition</a:t>
            </a:r>
          </a:p>
          <a:p>
            <a:pPr algn="l"/>
            <a:r>
              <a:rPr lang="en-US" sz="2000">
                <a:latin typeface="Century Gothic" panose="020B0502020202020204" pitchFamily="34" charset="0"/>
              </a:rPr>
              <a:t>(Sensitive measure of motivation, obtained by increasing the number of levers pressed to obtain the reward)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34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FC397-5A43-4163-A10D-77831A3B34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Increasing Resolution: single-cell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51213-BE14-4411-87CD-A41DABE8D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13"/>
          <a:stretch/>
        </p:blipFill>
        <p:spPr>
          <a:xfrm>
            <a:off x="531156" y="2669728"/>
            <a:ext cx="2514600" cy="3121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87556-49CB-46FA-BD7B-AAE25C2F3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00" y="2275933"/>
            <a:ext cx="3809977" cy="2306133"/>
          </a:xfrm>
          <a:prstGeom prst="rect">
            <a:avLst/>
          </a:prstGeom>
        </p:spPr>
      </p:pic>
      <p:pic>
        <p:nvPicPr>
          <p:cNvPr id="2050" name="Picture 2" descr="Blueberries">
            <a:extLst>
              <a:ext uri="{FF2B5EF4-FFF2-40B4-BE49-F238E27FC236}">
                <a16:creationId xmlns:a16="http://schemas.microsoft.com/office/drawing/2014/main" id="{137F9109-DBD3-441E-A6BF-096E8E233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" t="9885" r="5929" b="15689"/>
          <a:stretch/>
        </p:blipFill>
        <p:spPr bwMode="auto">
          <a:xfrm>
            <a:off x="319394" y="1069528"/>
            <a:ext cx="265721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5F60C5-E3E3-4527-A970-E994F22672F8}"/>
              </a:ext>
            </a:extLst>
          </p:cNvPr>
          <p:cNvSpPr txBox="1"/>
          <p:nvPr/>
        </p:nvSpPr>
        <p:spPr>
          <a:xfrm>
            <a:off x="9278457" y="4896724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Bulk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RNA-Seq</a:t>
            </a:r>
          </a:p>
        </p:txBody>
      </p:sp>
      <p:pic>
        <p:nvPicPr>
          <p:cNvPr id="2056" name="Picture 8" descr="Banana Blueberry Bean Smoothie Recipe | BUSH&amp;#39;S® Beans #1563232 - PNG Images  - PNGio">
            <a:extLst>
              <a:ext uri="{FF2B5EF4-FFF2-40B4-BE49-F238E27FC236}">
                <a16:creationId xmlns:a16="http://schemas.microsoft.com/office/drawing/2014/main" id="{F9AAF26D-71DA-457D-8C69-B46A8234F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r="31334"/>
          <a:stretch/>
        </p:blipFill>
        <p:spPr bwMode="auto">
          <a:xfrm>
            <a:off x="9635086" y="1510463"/>
            <a:ext cx="17272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9FBA77-4664-4341-8F87-002BC4425452}"/>
              </a:ext>
            </a:extLst>
          </p:cNvPr>
          <p:cNvSpPr txBox="1"/>
          <p:nvPr/>
        </p:nvSpPr>
        <p:spPr>
          <a:xfrm>
            <a:off x="5136588" y="4896724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Biological Sample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EED2E-6C30-4B8E-8108-752778B022CF}"/>
              </a:ext>
            </a:extLst>
          </p:cNvPr>
          <p:cNvSpPr txBox="1"/>
          <p:nvPr/>
        </p:nvSpPr>
        <p:spPr>
          <a:xfrm>
            <a:off x="390699" y="5943600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Single-Cell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RNA-Seq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A70EFED-89CC-4707-87A5-6CC7C5EA7B4E}"/>
              </a:ext>
            </a:extLst>
          </p:cNvPr>
          <p:cNvSpPr/>
          <p:nvPr/>
        </p:nvSpPr>
        <p:spPr>
          <a:xfrm>
            <a:off x="8586592" y="3258062"/>
            <a:ext cx="812510" cy="301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D04D484-65D0-40F1-8D51-E1D324ADB97C}"/>
              </a:ext>
            </a:extLst>
          </p:cNvPr>
          <p:cNvSpPr/>
          <p:nvPr/>
        </p:nvSpPr>
        <p:spPr>
          <a:xfrm rot="10800000">
            <a:off x="3356152" y="3258062"/>
            <a:ext cx="812510" cy="301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0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3A005-7B54-DCAA-0072-C40D6BCA7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Nuclei </a:t>
            </a:r>
            <a:r>
              <a:rPr lang="en-US" dirty="0"/>
              <a:t>per sample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E08C6EE-CB93-196B-610A-09917CE24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7" y="762000"/>
            <a:ext cx="11239505" cy="5619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B3D25D-A9C1-B1E3-41FE-D1A5303D8C0A}"/>
              </a:ext>
            </a:extLst>
          </p:cNvPr>
          <p:cNvSpPr txBox="1"/>
          <p:nvPr/>
        </p:nvSpPr>
        <p:spPr>
          <a:xfrm>
            <a:off x="381000" y="624840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Nuclei/sample = 297266/39 = </a:t>
            </a:r>
            <a:r>
              <a:rPr lang="en-US" sz="2000" b="1">
                <a:latin typeface="Century Gothic" panose="020B0502020202020204" pitchFamily="34" charset="0"/>
              </a:rPr>
              <a:t>7622.2</a:t>
            </a:r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D88BB-C8C6-4874-DB51-FF5E7084694A}"/>
              </a:ext>
            </a:extLst>
          </p:cNvPr>
          <p:cNvSpPr txBox="1"/>
          <p:nvPr/>
        </p:nvSpPr>
        <p:spPr>
          <a:xfrm>
            <a:off x="1524000" y="636068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Century Gothic" panose="020B0502020202020204" pitchFamily="34" charset="0"/>
              </a:rPr>
              <a:t>WT-control: 10 samples</a:t>
            </a:r>
          </a:p>
          <a:p>
            <a:pPr algn="l"/>
            <a:r>
              <a:rPr lang="en-US" sz="1400" dirty="0">
                <a:latin typeface="Century Gothic" panose="020B0502020202020204" pitchFamily="34" charset="0"/>
              </a:rPr>
              <a:t>HIV-control: 9 samples</a:t>
            </a:r>
          </a:p>
          <a:p>
            <a:pPr algn="l"/>
            <a:r>
              <a:rPr lang="en-US" sz="1400" dirty="0">
                <a:latin typeface="Century Gothic" panose="020B0502020202020204" pitchFamily="34" charset="0"/>
              </a:rPr>
              <a:t>WT-meth: 13 samples</a:t>
            </a:r>
          </a:p>
          <a:p>
            <a:pPr algn="l"/>
            <a:r>
              <a:rPr lang="en-US" sz="1400" dirty="0">
                <a:latin typeface="Century Gothic" panose="020B0502020202020204" pitchFamily="34" charset="0"/>
              </a:rPr>
              <a:t>HIV-meth: 7 samples</a:t>
            </a:r>
          </a:p>
        </p:txBody>
      </p:sp>
    </p:spTree>
    <p:extLst>
      <p:ext uri="{BB962C8B-B14F-4D97-AF65-F5344CB8AC3E}">
        <p14:creationId xmlns:p14="http://schemas.microsoft.com/office/powerpoint/2010/main" val="3083208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5F8C3-E293-434E-8E75-450AFECE5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2D TSNE projection of </a:t>
            </a:r>
            <a:r>
              <a:rPr lang="en-US"/>
              <a:t>cell types</a:t>
            </a:r>
            <a:endParaRPr lang="en-US" dirty="0"/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E1FC62B2-BE97-D3D0-50EB-C3FF2C3875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t="5694" r="24370" b="6020"/>
          <a:stretch/>
        </p:blipFill>
        <p:spPr>
          <a:xfrm>
            <a:off x="2133600" y="1066800"/>
            <a:ext cx="6495661" cy="53371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81937E5-8CC1-A70A-0527-BE0D2A3042AE}"/>
              </a:ext>
            </a:extLst>
          </p:cNvPr>
          <p:cNvSpPr txBox="1"/>
          <p:nvPr/>
        </p:nvSpPr>
        <p:spPr>
          <a:xfrm>
            <a:off x="-85848" y="6560457"/>
            <a:ext cx="791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entury Gothic" panose="020B0502020202020204" pitchFamily="34" charset="0"/>
              </a:rPr>
              <a:t>QC, min.cells=3, min.genes=200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41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5F8C3-E293-434E-8E75-450AFECE5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Annotation: associating cells to cell type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C5482A-920D-53CA-261E-D2F6D7108A2F}"/>
              </a:ext>
            </a:extLst>
          </p:cNvPr>
          <p:cNvGrpSpPr/>
          <p:nvPr/>
        </p:nvGrpSpPr>
        <p:grpSpPr>
          <a:xfrm>
            <a:off x="2133600" y="1066800"/>
            <a:ext cx="8252735" cy="5337110"/>
            <a:chOff x="2133600" y="1066800"/>
            <a:chExt cx="8252735" cy="53371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AADC75-5863-F009-1CE1-5CC8375885B5}"/>
                </a:ext>
              </a:extLst>
            </p:cNvPr>
            <p:cNvGrpSpPr/>
            <p:nvPr/>
          </p:nvGrpSpPr>
          <p:grpSpPr>
            <a:xfrm>
              <a:off x="9162662" y="1510004"/>
              <a:ext cx="1223673" cy="4169428"/>
              <a:chOff x="9428998" y="1117068"/>
              <a:chExt cx="1223673" cy="4169428"/>
            </a:xfrm>
          </p:grpSpPr>
          <p:pic>
            <p:nvPicPr>
              <p:cNvPr id="10" name="Picture 9" descr="Chart&#10;&#10;Description automatically generated">
                <a:extLst>
                  <a:ext uri="{FF2B5EF4-FFF2-40B4-BE49-F238E27FC236}">
                    <a16:creationId xmlns:a16="http://schemas.microsoft.com/office/drawing/2014/main" id="{8B6F4F79-ECE8-41A2-A75E-82E3FB3260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471" t="30988" r="13445" b="33289"/>
              <a:stretch/>
            </p:blipFill>
            <p:spPr>
              <a:xfrm>
                <a:off x="9428998" y="1117068"/>
                <a:ext cx="914410" cy="2159532"/>
              </a:xfrm>
              <a:prstGeom prst="rect">
                <a:avLst/>
              </a:prstGeom>
            </p:spPr>
          </p:pic>
          <p:pic>
            <p:nvPicPr>
              <p:cNvPr id="12" name="Picture 11" descr="Chart&#10;&#10;Description automatically generated">
                <a:extLst>
                  <a:ext uri="{FF2B5EF4-FFF2-40B4-BE49-F238E27FC236}">
                    <a16:creationId xmlns:a16="http://schemas.microsoft.com/office/drawing/2014/main" id="{3C53BBDE-CB9E-AA91-16E9-813417969D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724" t="32250" b="34978"/>
              <a:stretch/>
            </p:blipFill>
            <p:spPr>
              <a:xfrm>
                <a:off x="9448800" y="3305296"/>
                <a:ext cx="1203871" cy="1981200"/>
              </a:xfrm>
              <a:prstGeom prst="rect">
                <a:avLst/>
              </a:prstGeom>
            </p:spPr>
          </p:pic>
        </p:grpSp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E1FC62B2-BE97-D3D0-50EB-C3FF2C387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6" t="5694" r="24370" b="6020"/>
            <a:stretch/>
          </p:blipFill>
          <p:spPr>
            <a:xfrm>
              <a:off x="2133600" y="1066800"/>
              <a:ext cx="6495661" cy="533711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6A544-2AFC-FA97-2259-96003691136E}"/>
                </a:ext>
              </a:extLst>
            </p:cNvPr>
            <p:cNvSpPr txBox="1"/>
            <p:nvPr/>
          </p:nvSpPr>
          <p:spPr>
            <a:xfrm>
              <a:off x="6132358" y="2024976"/>
              <a:ext cx="1157054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Astrocytes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94A746-2FA0-1719-7869-18231D0B6E3E}"/>
                </a:ext>
              </a:extLst>
            </p:cNvPr>
            <p:cNvSpPr txBox="1"/>
            <p:nvPr/>
          </p:nvSpPr>
          <p:spPr>
            <a:xfrm>
              <a:off x="5158574" y="3002891"/>
              <a:ext cx="1861610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Oligodendrocytes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BB03FE-B8C6-65F0-0A7C-C7437929DF45}"/>
                </a:ext>
              </a:extLst>
            </p:cNvPr>
            <p:cNvSpPr txBox="1"/>
            <p:nvPr/>
          </p:nvSpPr>
          <p:spPr>
            <a:xfrm>
              <a:off x="4074958" y="2580408"/>
              <a:ext cx="1219200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L5 neurons IT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44E049-6609-1F8A-DE34-06498F6ECDAE}"/>
                </a:ext>
              </a:extLst>
            </p:cNvPr>
            <p:cNvSpPr txBox="1"/>
            <p:nvPr/>
          </p:nvSpPr>
          <p:spPr>
            <a:xfrm>
              <a:off x="4074958" y="1648371"/>
              <a:ext cx="1219200" cy="544830"/>
            </a:xfrm>
            <a:prstGeom prst="roundRect">
              <a:avLst/>
            </a:prstGeom>
            <a:solidFill>
              <a:srgbClr val="ACCBF9">
                <a:alpha val="69804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L5 neurons ET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5CB8ED-332F-184D-03C3-40B7314A442E}"/>
                </a:ext>
              </a:extLst>
            </p:cNvPr>
            <p:cNvSpPr txBox="1"/>
            <p:nvPr/>
          </p:nvSpPr>
          <p:spPr>
            <a:xfrm>
              <a:off x="5505062" y="4450469"/>
              <a:ext cx="1644650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L2/3 neurons IT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495DB0-6418-6970-5ED6-71FBE607E489}"/>
                </a:ext>
              </a:extLst>
            </p:cNvPr>
            <p:cNvSpPr txBox="1"/>
            <p:nvPr/>
          </p:nvSpPr>
          <p:spPr>
            <a:xfrm>
              <a:off x="2823101" y="2848558"/>
              <a:ext cx="992861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Microglia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8E6B2F-3947-CB17-7533-859B59219829}"/>
                </a:ext>
              </a:extLst>
            </p:cNvPr>
            <p:cNvSpPr txBox="1"/>
            <p:nvPr/>
          </p:nvSpPr>
          <p:spPr>
            <a:xfrm>
              <a:off x="6952862" y="3387654"/>
              <a:ext cx="1219200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L6 neurons CT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92612E-63D8-7830-F6D8-806C943F835C}"/>
                </a:ext>
              </a:extLst>
            </p:cNvPr>
            <p:cNvSpPr txBox="1"/>
            <p:nvPr/>
          </p:nvSpPr>
          <p:spPr>
            <a:xfrm>
              <a:off x="4626854" y="4812254"/>
              <a:ext cx="979807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Lamp5+ neurons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672EC1-1DBA-77B9-B68E-86B18B0B54D1}"/>
                </a:ext>
              </a:extLst>
            </p:cNvPr>
            <p:cNvSpPr txBox="1"/>
            <p:nvPr/>
          </p:nvSpPr>
          <p:spPr>
            <a:xfrm>
              <a:off x="4339550" y="5520731"/>
              <a:ext cx="644812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OPCs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1E6103-7FB3-E31E-F061-1FE5C2B6BF8F}"/>
                </a:ext>
              </a:extLst>
            </p:cNvPr>
            <p:cNvSpPr txBox="1"/>
            <p:nvPr/>
          </p:nvSpPr>
          <p:spPr>
            <a:xfrm>
              <a:off x="6850538" y="4922686"/>
              <a:ext cx="979806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Pvalb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+ neurons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9C1768-1CCF-ED5F-B167-3964AAF185B2}"/>
                </a:ext>
              </a:extLst>
            </p:cNvPr>
            <p:cNvSpPr txBox="1"/>
            <p:nvPr/>
          </p:nvSpPr>
          <p:spPr>
            <a:xfrm>
              <a:off x="5413901" y="5623394"/>
              <a:ext cx="1219200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L5/6 neurons NP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C187E66-3724-596F-5448-8BBC0B2F5B29}"/>
                </a:ext>
              </a:extLst>
            </p:cNvPr>
            <p:cNvSpPr txBox="1"/>
            <p:nvPr/>
          </p:nvSpPr>
          <p:spPr>
            <a:xfrm>
              <a:off x="4304560" y="4210480"/>
              <a:ext cx="1219200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L6 neurons IT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6F16AD-E3A3-1A72-F8C0-84DB90448AB2}"/>
                </a:ext>
              </a:extLst>
            </p:cNvPr>
            <p:cNvSpPr txBox="1"/>
            <p:nvPr/>
          </p:nvSpPr>
          <p:spPr>
            <a:xfrm>
              <a:off x="2761862" y="4581977"/>
              <a:ext cx="1447800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Sst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+ neurons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81937E5-8CC1-A70A-0527-BE0D2A3042AE}"/>
              </a:ext>
            </a:extLst>
          </p:cNvPr>
          <p:cNvSpPr txBox="1"/>
          <p:nvPr/>
        </p:nvSpPr>
        <p:spPr>
          <a:xfrm>
            <a:off x="-85848" y="6560457"/>
            <a:ext cx="791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Century Gothic" panose="020B0502020202020204" pitchFamily="34" charset="0"/>
              </a:rPr>
              <a:t>QC, min.cells=3, min.genes=200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7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CD371-DB9D-5B9C-3610-997215D5E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Reference-based Azimuth Cell types assignment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2918478-8713-DB28-4563-CBA8C66B6BEE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295400"/>
          <a:ext cx="10820397" cy="4204488"/>
        </p:xfrm>
        <a:graphic>
          <a:graphicData uri="http://schemas.openxmlformats.org/drawingml/2006/table">
            <a:tbl>
              <a:tblPr/>
              <a:tblGrid>
                <a:gridCol w="683066">
                  <a:extLst>
                    <a:ext uri="{9D8B030D-6E8A-4147-A177-3AD203B41FA5}">
                      <a16:colId xmlns:a16="http://schemas.microsoft.com/office/drawing/2014/main" val="3256782677"/>
                    </a:ext>
                  </a:extLst>
                </a:gridCol>
                <a:gridCol w="3593865">
                  <a:extLst>
                    <a:ext uri="{9D8B030D-6E8A-4147-A177-3AD203B41FA5}">
                      <a16:colId xmlns:a16="http://schemas.microsoft.com/office/drawing/2014/main" val="3170574652"/>
                    </a:ext>
                  </a:extLst>
                </a:gridCol>
                <a:gridCol w="2258778">
                  <a:extLst>
                    <a:ext uri="{9D8B030D-6E8A-4147-A177-3AD203B41FA5}">
                      <a16:colId xmlns:a16="http://schemas.microsoft.com/office/drawing/2014/main" val="2485891941"/>
                    </a:ext>
                  </a:extLst>
                </a:gridCol>
                <a:gridCol w="869358">
                  <a:extLst>
                    <a:ext uri="{9D8B030D-6E8A-4147-A177-3AD203B41FA5}">
                      <a16:colId xmlns:a16="http://schemas.microsoft.com/office/drawing/2014/main" val="739039670"/>
                    </a:ext>
                  </a:extLst>
                </a:gridCol>
                <a:gridCol w="683066">
                  <a:extLst>
                    <a:ext uri="{9D8B030D-6E8A-4147-A177-3AD203B41FA5}">
                      <a16:colId xmlns:a16="http://schemas.microsoft.com/office/drawing/2014/main" val="169130669"/>
                    </a:ext>
                  </a:extLst>
                </a:gridCol>
                <a:gridCol w="683066">
                  <a:extLst>
                    <a:ext uri="{9D8B030D-6E8A-4147-A177-3AD203B41FA5}">
                      <a16:colId xmlns:a16="http://schemas.microsoft.com/office/drawing/2014/main" val="2384185993"/>
                    </a:ext>
                  </a:extLst>
                </a:gridCol>
                <a:gridCol w="683066">
                  <a:extLst>
                    <a:ext uri="{9D8B030D-6E8A-4147-A177-3AD203B41FA5}">
                      <a16:colId xmlns:a16="http://schemas.microsoft.com/office/drawing/2014/main" val="793537193"/>
                    </a:ext>
                  </a:extLst>
                </a:gridCol>
                <a:gridCol w="683066">
                  <a:extLst>
                    <a:ext uri="{9D8B030D-6E8A-4147-A177-3AD203B41FA5}">
                      <a16:colId xmlns:a16="http://schemas.microsoft.com/office/drawing/2014/main" val="965637148"/>
                    </a:ext>
                  </a:extLst>
                </a:gridCol>
                <a:gridCol w="683066">
                  <a:extLst>
                    <a:ext uri="{9D8B030D-6E8A-4147-A177-3AD203B41FA5}">
                      <a16:colId xmlns:a16="http://schemas.microsoft.com/office/drawing/2014/main" val="4089994403"/>
                    </a:ext>
                  </a:extLst>
                </a:gridCol>
              </a:tblGrid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63636"/>
                          </a:solidFill>
                          <a:effectLst/>
                          <a:latin typeface="Arial" panose="020B0604020202020204" pitchFamily="34" charset="0"/>
                        </a:rPr>
                        <a:t>Label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63636"/>
                          </a:solidFill>
                          <a:effectLst/>
                          <a:latin typeface="Arial" panose="020B0604020202020204" pitchFamily="34" charset="0"/>
                        </a:rPr>
                        <a:t>Expanded Label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63636"/>
                          </a:solidFill>
                          <a:effectLst/>
                          <a:latin typeface="Arial" panose="020B0604020202020204" pitchFamily="34" charset="0"/>
                        </a:rPr>
                        <a:t>OBO Ontology ID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363636"/>
                          </a:solidFill>
                          <a:effectLst/>
                          <a:latin typeface="Arial" panose="020B0604020202020204" pitchFamily="34" charset="0"/>
                        </a:rPr>
                        <a:t>Markers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879173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Astro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Astrocyte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astrocyte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Gpc5, Slc1a2, Slc1a3,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Apoe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Wdr17, Plpp3,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Rorb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Rmst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Slc4a4, Htra1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704827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Endo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Endothelial cell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endothelial cell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Flt1, Slco1a4, Adgrl4, Ly6c1, Slc2a1, Klf2,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Mecom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Bsg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Ly6a,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Pltp</a:t>
                      </a:r>
                      <a:endParaRPr lang="en-US" sz="900" b="0" i="0" u="none" strike="noStrike" dirty="0">
                        <a:solidFill>
                          <a:srgbClr val="4A4A4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16511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L2/3 IT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Layer 2-3 glutamatergic neuron, intratelencephalon-projecting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glutamatergic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Lingo2, Dscaml1, Gpc6, Fam19a1, Lrrtm4, Slit3, Cux2, Unc5d, Fstl4, Car10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820847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L5 ET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Layer 5 glutamatergic neuron, extratelencephalon-projecting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glutamatergic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Fam19a1, Tox, Sgcz, Robo1, Galntl6, Gm2164, Dscaml1, Gm28928, Pex5l, Ralyl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19022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L5 IT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Layer 5 glutamatergic neuron,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intratelencephalon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-projecting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glutamatergic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Car10, Ncam2, Galntl6, Cdh12, Hs3st4, Gpc6, Unc5d, Tenm4, Ptprd, Hs6st3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962563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L5/6 NP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Layer 5-6 glutamatergic neuron, near-projecting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glutamatergic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Tshz2, Gm26883, Nxph1, Vwc2l, Grik1, Olfm3, Kirrel3, Mgat4c, Hs6st3, Dcc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19726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L6 CT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Layer 6 glutamatergic neuron, corticothalamic-projecting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glutamatergic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Hs3st4, Chgb, Garnl3, Kctd16, Zfpm2, Foxp2, Mgat4c, Gm28928, Cdh18, Tle4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124977"/>
                  </a:ext>
                </a:extLst>
              </a:tr>
              <a:tr h="26837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L6 IT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Layer 6 glutamatergic neuron, intratelencephalon-projecting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glutamatergic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C1ql3, Cdh13, Il1rapl2, Zfp804b, Dscaml1, Slit3, Galnt14, Nell2, Ak5,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Cck</a:t>
                      </a:r>
                      <a:endParaRPr lang="en-US" sz="900" b="0" i="0" u="none" strike="noStrike" dirty="0">
                        <a:solidFill>
                          <a:srgbClr val="4A4A4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854697"/>
                  </a:ext>
                </a:extLst>
              </a:tr>
              <a:tr h="26837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L6 IT Car3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Layer 6 Car3+ glutamatergic neuron, intratelencephalon-projecting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glutamatergic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Tfap2d, Oprk1, Smoc2, Car12, Nr4a2,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Lxn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Gm32647, Col11a1, Sstr2, 6530403H02Rik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20699"/>
                  </a:ext>
                </a:extLst>
              </a:tr>
              <a:tr h="26837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L6b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Layer 6b glutamatergic neuron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glutamatergic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Ctgf, Cdh18, Hs3st4, Kcnab1, Gm28928, Svil, Inpp4b, Zfpm2, Sdk2, Tle4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791039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Lamp5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Lamp5+ GABAergic neuron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GABAergic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Npy, Nxph1, Fgf13, Ptprm, Reln, Gad2, Unc5d, Alk, Unc5c, Lamp5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257170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Meis2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Meis2+ GABAergic neuron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GABAergic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Igfbpl1, Draxin, Cd1d1, Sp8, Cd24a, Lockd, St8sia2, Gm29260, Gm17750, Meis2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542994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Micro-PVM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microglia / perivascular macrophage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perivascular macrophage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Inpp5d, Hexb, Tgfbr1, C1qa, Ctss, C1qb, Zfhx3, C1qc, Selplg, Cx3cr1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55869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Oligo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oligodendrocyte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oligodendrocyte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Plp1, Mbp, St18, Prr5l, Mobp, Mal, Mog, Cldn11, Pde4b, Mag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775734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OPC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oligodendrocyte precursor cell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oligodendrocyte precursor cell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Lhfpl3,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Vcan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Tnr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Ptprz1, Gm4876, Xylt1,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Pdgfra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Epn2, Cacng4, Megf11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03680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Peri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pericyte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brain pericyte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Atp13a5, Vtn, Cald1, Ebf1, Abcc9, Dlc1, Pdgfrb, Tbx3os1, Pde8b, Slc38a11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48347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Pvalb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Pvalb+ GABAergic neuron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GABAergic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Kcnc2, Erbb4, Sox5, Il1rapl2, Fam19a2, Cntnap5c, Lrrc4c, Btbd11, Kcnh7, Pvalb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143168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SMC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smooth muscle cell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smooth muscle cell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Acta2, Map3k7cl, Gm6249, Myh11, Tagln, Pdlim3, Ephx3, Olfr558, Crip1, Tbx2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261354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Sncg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Sncg+ GABAergic neuron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GABAergic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Adarb2, Cnr1, Megf10, Cadps2, Col25a1, Col19a1, Grip1, Sgcd, Slc44a5, Sncg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716173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Sst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Sst+ GABAergic neuron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GABAergic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Sst, Grin3a, Nxph1, Galntl6, Rgs6, Sox6, Mgat4c, Synpr, Cacna2d3, Grm1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66597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Sst Chodl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Sst+ Chodl+ GABAergic neuron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GABAergic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Nos1, Crhbp, Ndst4, Tacr1, 9330158H04Rik, Chodl, Fndc1, Stac, Bace2, Gabrg1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141677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Vip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Vip+ GABAergic neuron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GABAergic neuron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Vip, Cacna1a, Adarb2, Limch1, Synpr, Cntn4, Crh, Sdk1, Igf1, Tac2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55993"/>
                  </a:ext>
                </a:extLst>
              </a:tr>
              <a:tr h="15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VLMC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vascular leptomeningeal cell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brain pericyte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Ptgds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Bnc2, Cped1, Slc7a11, Bmp6,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Apod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Mgp</a:t>
                      </a:r>
                      <a:r>
                        <a:rPr lang="en-US" sz="9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, Eya2, Ranbp3l, Adam12</a:t>
                      </a:r>
                    </a:p>
                  </a:txBody>
                  <a:tcPr marL="7547" marR="7547" marT="75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7513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9671EF4-F6F3-E241-D075-2F5DDE66EE6C}"/>
              </a:ext>
            </a:extLst>
          </p:cNvPr>
          <p:cNvSpPr txBox="1"/>
          <p:nvPr/>
        </p:nvSpPr>
        <p:spPr>
          <a:xfrm>
            <a:off x="1676400" y="5772090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Century Gothic" panose="020B0502020202020204" pitchFamily="34" charset="0"/>
              </a:rPr>
              <a:t>230 markers</a:t>
            </a:r>
          </a:p>
          <a:p>
            <a:pPr algn="l"/>
            <a:r>
              <a:rPr lang="en-US" sz="2000" b="1" dirty="0">
                <a:latin typeface="Century Gothic" panose="020B0502020202020204" pitchFamily="34" charset="0"/>
              </a:rPr>
              <a:t>205 unique markers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0DFB4C-0914-03F3-F372-449B3C222F4B}"/>
              </a:ext>
            </a:extLst>
          </p:cNvPr>
          <p:cNvSpPr txBox="1"/>
          <p:nvPr/>
        </p:nvSpPr>
        <p:spPr>
          <a:xfrm>
            <a:off x="5181600" y="5772090"/>
            <a:ext cx="6578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Century Gothic" panose="020B0502020202020204" pitchFamily="34" charset="0"/>
              </a:rPr>
              <a:t>Thanks to:</a:t>
            </a:r>
          </a:p>
          <a:p>
            <a:pPr algn="l"/>
            <a:r>
              <a:rPr lang="en-US" sz="1400">
                <a:latin typeface="Century Gothic" panose="020B0502020202020204" pitchFamily="34" charset="0"/>
              </a:rPr>
              <a:t>https://app.</a:t>
            </a:r>
            <a:r>
              <a:rPr lang="en-US" sz="1400" b="1">
                <a:latin typeface="Century Gothic" panose="020B0502020202020204" pitchFamily="34" charset="0"/>
              </a:rPr>
              <a:t>azimuth</a:t>
            </a:r>
            <a:r>
              <a:rPr lang="en-US" sz="1400">
                <a:latin typeface="Century Gothic" panose="020B0502020202020204" pitchFamily="34" charset="0"/>
              </a:rPr>
              <a:t>.hubmapconsortium.org/app/</a:t>
            </a:r>
            <a:r>
              <a:rPr lang="en-US" sz="1400" b="1">
                <a:latin typeface="Century Gothic" panose="020B0502020202020204" pitchFamily="34" charset="0"/>
              </a:rPr>
              <a:t>mouse-motorcortex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1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767C-8D0E-BE30-E4B0-4CFF0D490A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Cell Markers in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E44CA-D66A-783D-7855-9CE5E8E9C780}"/>
              </a:ext>
            </a:extLst>
          </p:cNvPr>
          <p:cNvSpPr txBox="1"/>
          <p:nvPr/>
        </p:nvSpPr>
        <p:spPr>
          <a:xfrm>
            <a:off x="228600" y="6096000"/>
            <a:ext cx="1066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67 cell-specific markers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728C04A1-AE2D-8C36-18C4-3AA5D09400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0"/>
          <a:stretch/>
        </p:blipFill>
        <p:spPr>
          <a:xfrm>
            <a:off x="105370" y="1146855"/>
            <a:ext cx="11981259" cy="456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4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75420-393D-56DC-E447-5512B7518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Single-Cell Typical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1B738E-74BE-1BB8-788E-A3D74C2DFD6A}"/>
              </a:ext>
            </a:extLst>
          </p:cNvPr>
          <p:cNvSpPr/>
          <p:nvPr/>
        </p:nvSpPr>
        <p:spPr>
          <a:xfrm>
            <a:off x="640748" y="1072217"/>
            <a:ext cx="5683852" cy="2057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816AB-8C4E-F690-12AD-0C3E8D2AA3E2}"/>
              </a:ext>
            </a:extLst>
          </p:cNvPr>
          <p:cNvSpPr txBox="1"/>
          <p:nvPr/>
        </p:nvSpPr>
        <p:spPr>
          <a:xfrm>
            <a:off x="2384727" y="73607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300k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6186-80AD-7A4A-8EFA-396F711FBFCC}"/>
              </a:ext>
            </a:extLst>
          </p:cNvPr>
          <p:cNvSpPr txBox="1"/>
          <p:nvPr/>
        </p:nvSpPr>
        <p:spPr>
          <a:xfrm rot="16200000">
            <a:off x="-435604" y="1970112"/>
            <a:ext cx="1828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latin typeface="Century Gothic" panose="020B0502020202020204" pitchFamily="34" charset="0"/>
              </a:rPr>
              <a:t>20k genes</a:t>
            </a:r>
            <a:endParaRPr lang="en-US" sz="105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C37B-73D9-D9E5-90D5-897CD638D17C}"/>
              </a:ext>
            </a:extLst>
          </p:cNvPr>
          <p:cNvSpPr txBox="1"/>
          <p:nvPr/>
        </p:nvSpPr>
        <p:spPr>
          <a:xfrm>
            <a:off x="609600" y="1066800"/>
            <a:ext cx="571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dirty="0">
                <a:latin typeface="Century Gothic" panose="020B0502020202020204" pitchFamily="34" charset="0"/>
              </a:rPr>
              <a:t>0 0 0 0 0 0 0 0 0 0 0 0 0 0 0 0 0 0 0 0 0 4 0 0 0 0 0 0 5 0 0 0 0 0 0 0 0 3 0 0 0 0 0 1 0 0 0 0 0</a:t>
            </a:r>
          </a:p>
          <a:p>
            <a:r>
              <a:rPr lang="en-US" sz="1050" b="1" dirty="0">
                <a:latin typeface="Century Gothic" panose="020B0502020202020204" pitchFamily="34" charset="0"/>
              </a:rPr>
              <a:t>0 0 0 0 0 0 0 0 0 0 0 0 0 0 0 5 0 0 0 0 0 0 1 0 0 0 2 0 0 0 0 0 3 0 0 0 0 0 0 0 0 0 1 0 0 0 0 0 0</a:t>
            </a:r>
          </a:p>
          <a:p>
            <a:r>
              <a:rPr lang="en-US" sz="1050" b="1" dirty="0">
                <a:latin typeface="Century Gothic" panose="020B0502020202020204" pitchFamily="34" charset="0"/>
              </a:rPr>
              <a:t>0 3 0 0 9 0 1 0 0 0 0 0 0 0 0 0 0 0 0 0 4 0 0 0 0 0 0 5 0 0 0 0 0 0 0 0 7 0 0 0 0 0 0 6 0 0 0 0 0</a:t>
            </a:r>
          </a:p>
          <a:p>
            <a:pPr algn="l"/>
            <a:endParaRPr lang="en-US" sz="1050" b="1" dirty="0">
              <a:latin typeface="Century Gothic" panose="020B0502020202020204" pitchFamily="34" charset="0"/>
            </a:endParaRPr>
          </a:p>
          <a:p>
            <a:pPr algn="l"/>
            <a:endParaRPr lang="en-US" sz="1050" b="1" dirty="0">
              <a:latin typeface="Century Gothic" panose="020B0502020202020204" pitchFamily="34" charset="0"/>
            </a:endParaRPr>
          </a:p>
          <a:p>
            <a:pPr algn="l"/>
            <a:endParaRPr lang="en-US" sz="1050" b="1" dirty="0">
              <a:latin typeface="Century Gothic" panose="020B0502020202020204" pitchFamily="34" charset="0"/>
            </a:endParaRPr>
          </a:p>
          <a:p>
            <a:pPr algn="l"/>
            <a:endParaRPr lang="en-US" sz="1050" b="1" dirty="0">
              <a:latin typeface="Century Gothic" panose="020B0502020202020204" pitchFamily="34" charset="0"/>
            </a:endParaRPr>
          </a:p>
          <a:p>
            <a:pPr algn="ctr"/>
            <a:r>
              <a:rPr lang="en-US" sz="1050" b="1" dirty="0">
                <a:latin typeface="Century Gothic" panose="020B0502020202020204" pitchFamily="34" charset="0"/>
              </a:rPr>
              <a:t>&gt;90% are zeros</a:t>
            </a:r>
          </a:p>
          <a:p>
            <a:pPr algn="ctr"/>
            <a:r>
              <a:rPr lang="en-US" sz="1050" b="1" dirty="0">
                <a:latin typeface="Century Gothic" panose="020B0502020202020204" pitchFamily="34" charset="0"/>
              </a:rPr>
              <a:t>biological truth + technical limitations</a:t>
            </a:r>
          </a:p>
          <a:p>
            <a:pPr algn="ctr"/>
            <a:endParaRPr lang="en-US" sz="1050" b="1" dirty="0">
              <a:latin typeface="Century Gothic" panose="020B0502020202020204" pitchFamily="34" charset="0"/>
            </a:endParaRPr>
          </a:p>
          <a:p>
            <a:pPr algn="ctr"/>
            <a:r>
              <a:rPr lang="en-US" sz="1050" b="1" dirty="0">
                <a:latin typeface="Century Gothic" panose="020B0502020202020204" pitchFamily="34" charset="0"/>
              </a:rPr>
              <a:t>Problem: common tests for differential expression are too powerful: the whole transcriptome becomes significantly changed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48AFA9-82B4-6FB8-990A-47800458F645}"/>
              </a:ext>
            </a:extLst>
          </p:cNvPr>
          <p:cNvCxnSpPr>
            <a:cxnSpLocks/>
          </p:cNvCxnSpPr>
          <p:nvPr/>
        </p:nvCxnSpPr>
        <p:spPr>
          <a:xfrm flipV="1">
            <a:off x="6270927" y="936683"/>
            <a:ext cx="1730073" cy="4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2C3094-CD9C-1C15-BED8-3BC2246B9454}"/>
              </a:ext>
            </a:extLst>
          </p:cNvPr>
          <p:cNvCxnSpPr>
            <a:cxnSpLocks/>
          </p:cNvCxnSpPr>
          <p:nvPr/>
        </p:nvCxnSpPr>
        <p:spPr>
          <a:xfrm>
            <a:off x="6270927" y="941411"/>
            <a:ext cx="1730073" cy="11595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6E3513-CD4A-FF36-A4C4-24034525267F}"/>
              </a:ext>
            </a:extLst>
          </p:cNvPr>
          <p:cNvCxnSpPr>
            <a:cxnSpLocks/>
          </p:cNvCxnSpPr>
          <p:nvPr/>
        </p:nvCxnSpPr>
        <p:spPr>
          <a:xfrm>
            <a:off x="3886200" y="936683"/>
            <a:ext cx="2384727" cy="47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35E166-CC26-CDC6-D234-85FA19FB1CFF}"/>
              </a:ext>
            </a:extLst>
          </p:cNvPr>
          <p:cNvSpPr txBox="1"/>
          <p:nvPr/>
        </p:nvSpPr>
        <p:spPr>
          <a:xfrm>
            <a:off x="8153400" y="620688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Each cell can be assigned to a </a:t>
            </a:r>
            <a:r>
              <a:rPr lang="en-US" sz="2000" b="1" dirty="0">
                <a:latin typeface="Century Gothic" panose="020B0502020202020204" pitchFamily="34" charset="0"/>
              </a:rPr>
              <a:t>sample </a:t>
            </a:r>
            <a:r>
              <a:rPr lang="en-US" sz="2000" dirty="0">
                <a:latin typeface="Century Gothic" panose="020B0502020202020204" pitchFamily="34" charset="0"/>
              </a:rPr>
              <a:t>(barcoding)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BEA571-BE49-E1F2-AA8C-E7A25EEEA604}"/>
              </a:ext>
            </a:extLst>
          </p:cNvPr>
          <p:cNvSpPr txBox="1"/>
          <p:nvPr/>
        </p:nvSpPr>
        <p:spPr>
          <a:xfrm>
            <a:off x="8153400" y="1854549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Each cell can be assigned to a </a:t>
            </a:r>
            <a:r>
              <a:rPr lang="en-US" sz="2000" b="1" dirty="0">
                <a:latin typeface="Century Gothic" panose="020B0502020202020204" pitchFamily="34" charset="0"/>
              </a:rPr>
              <a:t>cell type </a:t>
            </a:r>
            <a:r>
              <a:rPr lang="en-US" sz="2000" dirty="0">
                <a:latin typeface="Century Gothic" panose="020B0502020202020204" pitchFamily="34" charset="0"/>
              </a:rPr>
              <a:t>(annotation)</a:t>
            </a:r>
          </a:p>
        </p:txBody>
      </p:sp>
    </p:spTree>
    <p:extLst>
      <p:ext uri="{BB962C8B-B14F-4D97-AF65-F5344CB8AC3E}">
        <p14:creationId xmlns:p14="http://schemas.microsoft.com/office/powerpoint/2010/main" val="2858893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75420-393D-56DC-E447-5512B7518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Single-Cell Typical Dataset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112B81-53DA-1D52-4738-916DF0935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990" y="3189319"/>
            <a:ext cx="4686300" cy="3124200"/>
          </a:xfrm>
          <a:prstGeom prst="rect">
            <a:avLst/>
          </a:prstGeom>
        </p:spPr>
      </p:pic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79A21A40-7AD9-2D9C-E21A-E1A3D4FC3C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91" y="2932335"/>
            <a:ext cx="5161331" cy="344088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50FFC1-032B-15F8-81F3-51CBCEBE6D78}"/>
              </a:ext>
            </a:extLst>
          </p:cNvPr>
          <p:cNvSpPr/>
          <p:nvPr/>
        </p:nvSpPr>
        <p:spPr>
          <a:xfrm>
            <a:off x="5525244" y="4299138"/>
            <a:ext cx="304800" cy="9143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5EAC0-A28A-8F4D-088D-9EAAB565E794}"/>
              </a:ext>
            </a:extLst>
          </p:cNvPr>
          <p:cNvSpPr/>
          <p:nvPr/>
        </p:nvSpPr>
        <p:spPr>
          <a:xfrm>
            <a:off x="640748" y="1072217"/>
            <a:ext cx="5683852" cy="2057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2FFDAF-FA64-8154-1B4D-EF457D8D5E6A}"/>
              </a:ext>
            </a:extLst>
          </p:cNvPr>
          <p:cNvSpPr txBox="1"/>
          <p:nvPr/>
        </p:nvSpPr>
        <p:spPr>
          <a:xfrm>
            <a:off x="2384727" y="73607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300k cells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B5FF8-D484-572A-5D60-AC362D5ABD95}"/>
              </a:ext>
            </a:extLst>
          </p:cNvPr>
          <p:cNvSpPr txBox="1"/>
          <p:nvPr/>
        </p:nvSpPr>
        <p:spPr>
          <a:xfrm rot="16200000">
            <a:off x="-435604" y="1970112"/>
            <a:ext cx="1828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latin typeface="Century Gothic" panose="020B0502020202020204" pitchFamily="34" charset="0"/>
              </a:rPr>
              <a:t>20k genes</a:t>
            </a:r>
            <a:endParaRPr lang="en-US" sz="1050" b="1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FB3B-21BE-B5A9-FC6D-5F0808CC2F88}"/>
              </a:ext>
            </a:extLst>
          </p:cNvPr>
          <p:cNvSpPr txBox="1"/>
          <p:nvPr/>
        </p:nvSpPr>
        <p:spPr>
          <a:xfrm>
            <a:off x="609600" y="1066800"/>
            <a:ext cx="571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dirty="0">
                <a:latin typeface="Century Gothic" panose="020B0502020202020204" pitchFamily="34" charset="0"/>
              </a:rPr>
              <a:t>0 0 0 0 0 0 0 0 0 0 0 0 0 0 0 0 0 0 0 0 0 4 0 0 0 0 0 0 5 0 0 0 0 0 0 0 0 3 0 0 0 0 0 1 0 0 0 0 0</a:t>
            </a:r>
          </a:p>
          <a:p>
            <a:r>
              <a:rPr lang="en-US" sz="1050" b="1" dirty="0">
                <a:latin typeface="Century Gothic" panose="020B0502020202020204" pitchFamily="34" charset="0"/>
              </a:rPr>
              <a:t>0 0 0 0 0 0 0 0 0 0 0 0 0 0 0 5 0 0 0 0 0 0 1 0 0 0 2 0 0 0 0 0 3 0 0 0 0 0 0 0 0 0 1 0 0 0 0 0 0</a:t>
            </a:r>
          </a:p>
          <a:p>
            <a:r>
              <a:rPr lang="en-US" sz="1050" b="1" dirty="0">
                <a:latin typeface="Century Gothic" panose="020B0502020202020204" pitchFamily="34" charset="0"/>
              </a:rPr>
              <a:t>0 3 0 0 9 0 1 0 0 0 0 0 0 0 0 0 0 0 0 0 4 0 0 0 0 0 0 5 0 0 0 0 0 0 0 0 7 0 0 0 0 0 0 6 0 0 0 0 0</a:t>
            </a:r>
          </a:p>
          <a:p>
            <a:pPr algn="l"/>
            <a:endParaRPr lang="en-US" sz="1050" b="1" dirty="0">
              <a:latin typeface="Century Gothic" panose="020B0502020202020204" pitchFamily="34" charset="0"/>
            </a:endParaRPr>
          </a:p>
          <a:p>
            <a:pPr algn="l"/>
            <a:endParaRPr lang="en-US" sz="1050" b="1" dirty="0">
              <a:latin typeface="Century Gothic" panose="020B0502020202020204" pitchFamily="34" charset="0"/>
            </a:endParaRPr>
          </a:p>
          <a:p>
            <a:pPr algn="l"/>
            <a:endParaRPr lang="en-US" sz="1050" b="1" dirty="0">
              <a:latin typeface="Century Gothic" panose="020B0502020202020204" pitchFamily="34" charset="0"/>
            </a:endParaRPr>
          </a:p>
          <a:p>
            <a:pPr algn="l"/>
            <a:endParaRPr lang="en-US" sz="1050" b="1" dirty="0">
              <a:latin typeface="Century Gothic" panose="020B0502020202020204" pitchFamily="34" charset="0"/>
            </a:endParaRPr>
          </a:p>
          <a:p>
            <a:pPr algn="ctr"/>
            <a:r>
              <a:rPr lang="en-US" sz="1050" b="1" dirty="0">
                <a:latin typeface="Century Gothic" panose="020B0502020202020204" pitchFamily="34" charset="0"/>
              </a:rPr>
              <a:t>&gt;90% are zeros</a:t>
            </a:r>
          </a:p>
          <a:p>
            <a:pPr algn="ctr"/>
            <a:r>
              <a:rPr lang="en-US" sz="1050" b="1" dirty="0">
                <a:latin typeface="Century Gothic" panose="020B0502020202020204" pitchFamily="34" charset="0"/>
              </a:rPr>
              <a:t>biological truth + technical limitations</a:t>
            </a:r>
          </a:p>
          <a:p>
            <a:pPr algn="ctr"/>
            <a:endParaRPr lang="en-US" sz="1050" b="1" dirty="0">
              <a:latin typeface="Century Gothic" panose="020B0502020202020204" pitchFamily="34" charset="0"/>
            </a:endParaRPr>
          </a:p>
          <a:p>
            <a:pPr algn="ctr"/>
            <a:r>
              <a:rPr lang="en-US" sz="1050" b="1" dirty="0">
                <a:latin typeface="Century Gothic" panose="020B0502020202020204" pitchFamily="34" charset="0"/>
              </a:rPr>
              <a:t>Problem: common tests for differential expression are too powerful: the whole transcriptome becomes significantly changed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AD56A9-FE0E-BE8B-9AD9-15C7995054A6}"/>
              </a:ext>
            </a:extLst>
          </p:cNvPr>
          <p:cNvCxnSpPr>
            <a:cxnSpLocks/>
          </p:cNvCxnSpPr>
          <p:nvPr/>
        </p:nvCxnSpPr>
        <p:spPr>
          <a:xfrm flipV="1">
            <a:off x="6270927" y="936683"/>
            <a:ext cx="1730073" cy="4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43D1A8-DE03-6998-E0BA-6D800950D8F3}"/>
              </a:ext>
            </a:extLst>
          </p:cNvPr>
          <p:cNvCxnSpPr>
            <a:cxnSpLocks/>
          </p:cNvCxnSpPr>
          <p:nvPr/>
        </p:nvCxnSpPr>
        <p:spPr>
          <a:xfrm>
            <a:off x="6270927" y="941411"/>
            <a:ext cx="1730073" cy="11595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3418D6-6301-353E-5DE1-075214E99F6D}"/>
              </a:ext>
            </a:extLst>
          </p:cNvPr>
          <p:cNvCxnSpPr>
            <a:cxnSpLocks/>
          </p:cNvCxnSpPr>
          <p:nvPr/>
        </p:nvCxnSpPr>
        <p:spPr>
          <a:xfrm>
            <a:off x="3886200" y="936683"/>
            <a:ext cx="2384727" cy="47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519B03-5231-6FAA-E2F3-2C7A9D54EFC7}"/>
              </a:ext>
            </a:extLst>
          </p:cNvPr>
          <p:cNvSpPr txBox="1"/>
          <p:nvPr/>
        </p:nvSpPr>
        <p:spPr>
          <a:xfrm>
            <a:off x="8153400" y="620688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Each cell can be assigned to a </a:t>
            </a:r>
            <a:r>
              <a:rPr lang="en-US" sz="2000" b="1" dirty="0">
                <a:latin typeface="Century Gothic" panose="020B0502020202020204" pitchFamily="34" charset="0"/>
              </a:rPr>
              <a:t>sample </a:t>
            </a:r>
            <a:r>
              <a:rPr lang="en-US" sz="2000" dirty="0">
                <a:latin typeface="Century Gothic" panose="020B0502020202020204" pitchFamily="34" charset="0"/>
              </a:rPr>
              <a:t>(barcoding)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0FFAC2-F54A-C69A-D5C1-6E742631D54F}"/>
              </a:ext>
            </a:extLst>
          </p:cNvPr>
          <p:cNvSpPr txBox="1"/>
          <p:nvPr/>
        </p:nvSpPr>
        <p:spPr>
          <a:xfrm>
            <a:off x="8153400" y="1854549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Each cell can be assigned to a </a:t>
            </a:r>
            <a:r>
              <a:rPr lang="en-US" sz="2000" b="1" dirty="0">
                <a:latin typeface="Century Gothic" panose="020B0502020202020204" pitchFamily="34" charset="0"/>
              </a:rPr>
              <a:t>cell type </a:t>
            </a:r>
            <a:r>
              <a:rPr lang="en-US" sz="2000" dirty="0">
                <a:latin typeface="Century Gothic" panose="020B0502020202020204" pitchFamily="34" charset="0"/>
              </a:rPr>
              <a:t>(annotation)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241D04-0E31-1B76-C4C4-CED7D364588B}"/>
              </a:ext>
            </a:extLst>
          </p:cNvPr>
          <p:cNvSpPr txBox="1"/>
          <p:nvPr/>
        </p:nvSpPr>
        <p:spPr>
          <a:xfrm>
            <a:off x="2156127" y="631351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300k cells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2F1AC7E-9B11-F149-A096-1D4E6062B855}"/>
              </a:ext>
            </a:extLst>
          </p:cNvPr>
          <p:cNvSpPr/>
          <p:nvPr/>
        </p:nvSpPr>
        <p:spPr>
          <a:xfrm>
            <a:off x="3810000" y="6439295"/>
            <a:ext cx="2590800" cy="1498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E89F58-5367-34A4-5AAD-B0369A7B2E86}"/>
              </a:ext>
            </a:extLst>
          </p:cNvPr>
          <p:cNvSpPr txBox="1"/>
          <p:nvPr/>
        </p:nvSpPr>
        <p:spPr>
          <a:xfrm>
            <a:off x="5635325" y="6225328"/>
            <a:ext cx="468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858 pseudo samples</a:t>
            </a:r>
          </a:p>
          <a:p>
            <a:pPr algn="ctr"/>
            <a:r>
              <a:rPr lang="en-US" b="1" dirty="0">
                <a:latin typeface="Century Gothic" panose="020B0502020202020204" pitchFamily="34" charset="0"/>
              </a:rPr>
              <a:t>(39 samples x 22 cell types)</a:t>
            </a:r>
          </a:p>
        </p:txBody>
      </p:sp>
    </p:spTree>
    <p:extLst>
      <p:ext uri="{BB962C8B-B14F-4D97-AF65-F5344CB8AC3E}">
        <p14:creationId xmlns:p14="http://schemas.microsoft.com/office/powerpoint/2010/main" val="547084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D52C5-5C2F-6007-98BD-1CE6A41BC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Differential Expression Overview 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0886F66-F1F0-5054-5FC7-FD63DC8452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685800"/>
            <a:ext cx="10160307" cy="5080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6084B-DA5A-7272-2764-0B630447D780}"/>
              </a:ext>
            </a:extLst>
          </p:cNvPr>
          <p:cNvSpPr txBox="1"/>
          <p:nvPr/>
        </p:nvSpPr>
        <p:spPr>
          <a:xfrm rot="16200000">
            <a:off x="-445198" y="1827684"/>
            <a:ext cx="1143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Number of genes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75F40D1-C066-233C-59B3-1F2DD52FE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3528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4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19125-1F21-A1F5-6A2C-97B906DA06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907312"/>
          </a:xfrm>
        </p:spPr>
        <p:txBody>
          <a:bodyPr/>
          <a:lstStyle/>
          <a:p>
            <a:r>
              <a:rPr lang="en-US" dirty="0"/>
              <a:t>SEURAT</a:t>
            </a:r>
          </a:p>
          <a:p>
            <a:r>
              <a:rPr lang="en-US" dirty="0"/>
              <a:t>Not the only one, but frankly the most popular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79FE8-1BEC-193B-D658-6C496451D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 package to operate with single-cell data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320E04-7360-3A75-4603-94F0AC26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620114" cy="189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F6F2D0C-11A8-3425-6085-01C5C51374B3}"/>
              </a:ext>
            </a:extLst>
          </p:cNvPr>
          <p:cNvSpPr txBox="1">
            <a:spLocks/>
          </p:cNvSpPr>
          <p:nvPr/>
        </p:nvSpPr>
        <p:spPr>
          <a:xfrm>
            <a:off x="527051" y="3810000"/>
            <a:ext cx="11233149" cy="25908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Available on CRAN</a:t>
            </a:r>
          </a:p>
          <a:p>
            <a:r>
              <a:rPr lang="en-US" dirty="0"/>
              <a:t>Full of vignettes and tutorials</a:t>
            </a:r>
          </a:p>
          <a:p>
            <a:r>
              <a:rPr lang="en-US" dirty="0">
                <a:hlinkClick r:id="rId3"/>
              </a:rPr>
              <a:t>https://satijalab.org/seurat/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F55E8-1537-6AB2-AF81-A769EC96B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664385"/>
            <a:ext cx="2297173" cy="5399006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2D708BA-924C-F3D4-545A-AA1A8049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91000"/>
            <a:ext cx="33528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089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946A4-ED69-14F5-282A-92C9CC9D4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3140881"/>
            <a:ext cx="11641137" cy="576238"/>
          </a:xfrm>
        </p:spPr>
        <p:txBody>
          <a:bodyPr/>
          <a:lstStyle/>
          <a:p>
            <a:pPr algn="ctr"/>
            <a:r>
              <a:rPr lang="en-US" dirty="0"/>
              <a:t>HANDS ON EXERCISE</a:t>
            </a:r>
          </a:p>
        </p:txBody>
      </p:sp>
    </p:spTree>
    <p:extLst>
      <p:ext uri="{BB962C8B-B14F-4D97-AF65-F5344CB8AC3E}">
        <p14:creationId xmlns:p14="http://schemas.microsoft.com/office/powerpoint/2010/main" val="323097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B0FA2-4AC7-1F6A-6C8C-AAB2FEB48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Increasing Resolution: single-cell analysis</a:t>
            </a:r>
          </a:p>
        </p:txBody>
      </p:sp>
      <p:pic>
        <p:nvPicPr>
          <p:cNvPr id="1026" name="Picture 2" descr="Twitter - Wikipedia">
            <a:extLst>
              <a:ext uri="{FF2B5EF4-FFF2-40B4-BE49-F238E27FC236}">
                <a16:creationId xmlns:a16="http://schemas.microsoft.com/office/drawing/2014/main" id="{99CC32F6-1D2A-577B-D3A1-5765CF3E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422938"/>
            <a:ext cx="440018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82A33-122A-ABF1-7E92-3D5B8FB8B230}"/>
              </a:ext>
            </a:extLst>
          </p:cNvPr>
          <p:cNvSpPr txBox="1"/>
          <p:nvPr/>
        </p:nvSpPr>
        <p:spPr>
          <a:xfrm>
            <a:off x="692387" y="6384778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>
                <a:latin typeface="Century Gothic" panose="020B0502020202020204" pitchFamily="34" charset="0"/>
              </a:rPr>
              <a:t>image idea from @boXia7</a:t>
            </a:r>
            <a:endParaRPr lang="en-US" sz="2000" i="1" dirty="0">
              <a:latin typeface="Century Gothic" panose="020B0502020202020204" pitchFamily="34" charset="0"/>
            </a:endParaRPr>
          </a:p>
        </p:txBody>
      </p:sp>
      <p:pic>
        <p:nvPicPr>
          <p:cNvPr id="1028" name="Picture 4" descr="Bo Xia on Twitter: &quot;@AnnaYeaton Both. I made a lego brain, took a picture,  and then photoshopped to refine the edges.&quot; / Twitter">
            <a:extLst>
              <a:ext uri="{FF2B5EF4-FFF2-40B4-BE49-F238E27FC236}">
                <a16:creationId xmlns:a16="http://schemas.microsoft.com/office/drawing/2014/main" id="{E68438C2-F737-B82B-58DA-9DA04B9E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777831"/>
            <a:ext cx="334856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EE9BB81-79DE-B490-9052-02E5448EBF92}"/>
              </a:ext>
            </a:extLst>
          </p:cNvPr>
          <p:cNvSpPr/>
          <p:nvPr/>
        </p:nvSpPr>
        <p:spPr>
          <a:xfrm>
            <a:off x="7844890" y="3227227"/>
            <a:ext cx="812510" cy="301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DCCBCF4-37B4-42B0-CB8B-EC6F75745A85}"/>
              </a:ext>
            </a:extLst>
          </p:cNvPr>
          <p:cNvSpPr/>
          <p:nvPr/>
        </p:nvSpPr>
        <p:spPr>
          <a:xfrm rot="10800000">
            <a:off x="3352800" y="3227226"/>
            <a:ext cx="812510" cy="301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1030" name="Picture 6" descr="Bo Xia on Twitter: &quot;@AnnaYeaton Both. I made a lego brain, took a picture,  and then photoshopped to refine the edges.&quot; / Twitter">
            <a:extLst>
              <a:ext uri="{FF2B5EF4-FFF2-40B4-BE49-F238E27FC236}">
                <a16:creationId xmlns:a16="http://schemas.microsoft.com/office/drawing/2014/main" id="{02A64685-021B-F240-7BDB-D574FF1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119984"/>
            <a:ext cx="3062248" cy="261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 Xia on Twitter: &quot;@AnnaYeaton Both. I made a lego brain, took a picture,  and then photoshopped to refine the edges.&quot; / Twitter">
            <a:extLst>
              <a:ext uri="{FF2B5EF4-FFF2-40B4-BE49-F238E27FC236}">
                <a16:creationId xmlns:a16="http://schemas.microsoft.com/office/drawing/2014/main" id="{E54FB43E-8BCA-5B76-5FFD-3500462A1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323" y="1854031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63113-BD32-0ED0-4F04-BD358E4E7A29}"/>
              </a:ext>
            </a:extLst>
          </p:cNvPr>
          <p:cNvSpPr txBox="1"/>
          <p:nvPr/>
        </p:nvSpPr>
        <p:spPr>
          <a:xfrm>
            <a:off x="9216907" y="4896724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Bulk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RNA-Seq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BB870-9F98-41F6-E1EA-94D701E93C2B}"/>
              </a:ext>
            </a:extLst>
          </p:cNvPr>
          <p:cNvSpPr txBox="1"/>
          <p:nvPr/>
        </p:nvSpPr>
        <p:spPr>
          <a:xfrm>
            <a:off x="4863533" y="5050612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Biological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E28FF-007F-A9BB-8B97-6FF466AEB674}"/>
              </a:ext>
            </a:extLst>
          </p:cNvPr>
          <p:cNvSpPr txBox="1"/>
          <p:nvPr/>
        </p:nvSpPr>
        <p:spPr>
          <a:xfrm>
            <a:off x="448609" y="4900918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Single-Cell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RNA-Seq</a:t>
            </a:r>
          </a:p>
        </p:txBody>
      </p:sp>
    </p:spTree>
    <p:extLst>
      <p:ext uri="{BB962C8B-B14F-4D97-AF65-F5344CB8AC3E}">
        <p14:creationId xmlns:p14="http://schemas.microsoft.com/office/powerpoint/2010/main" val="3566917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B175E-36BC-470F-F9EA-A6D72A7A0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File is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https://www.dropbox.com/s/3uz6txc5bs4kwlb/rawcounts.txt?dl=1</a:t>
            </a:r>
            <a:endParaRPr lang="en-US" dirty="0"/>
          </a:p>
          <a:p>
            <a:endParaRPr lang="en-US" dirty="0"/>
          </a:p>
          <a:p>
            <a:r>
              <a:rPr lang="en-US" dirty="0"/>
              <a:t>2700 cells</a:t>
            </a:r>
          </a:p>
          <a:p>
            <a:r>
              <a:rPr lang="en-US" dirty="0"/>
              <a:t>1002 genes (usually &gt;20,000 genes)</a:t>
            </a:r>
          </a:p>
          <a:p>
            <a:endParaRPr lang="en-US" dirty="0"/>
          </a:p>
          <a:p>
            <a:r>
              <a:rPr lang="en-US" dirty="0"/>
              <a:t>The original tutorial can be found here:</a:t>
            </a:r>
          </a:p>
          <a:p>
            <a:pPr marL="0" indent="0">
              <a:buNone/>
            </a:pPr>
            <a:r>
              <a:rPr lang="en-US" dirty="0"/>
              <a:t>https://satijalab.org/seurat/articles/pbmc3k_tutorial.html</a:t>
            </a:r>
          </a:p>
          <a:p>
            <a:endParaRPr lang="en-US" dirty="0"/>
          </a:p>
          <a:p>
            <a:r>
              <a:rPr lang="en-US" dirty="0"/>
              <a:t>PBMC dataset</a:t>
            </a:r>
          </a:p>
          <a:p>
            <a:r>
              <a:rPr lang="en-US" dirty="0"/>
              <a:t>Peripheral Blood Mononuclear Cells</a:t>
            </a:r>
          </a:p>
          <a:p>
            <a:pPr lvl="1"/>
            <a:r>
              <a:rPr lang="en-US" dirty="0"/>
              <a:t>Lymphocytes, Monocytes, et cetera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47E43-C515-B5C4-D3FC-176E47898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Download the dataset</a:t>
            </a:r>
          </a:p>
        </p:txBody>
      </p:sp>
    </p:spTree>
    <p:extLst>
      <p:ext uri="{BB962C8B-B14F-4D97-AF65-F5344CB8AC3E}">
        <p14:creationId xmlns:p14="http://schemas.microsoft.com/office/powerpoint/2010/main" val="3588574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4F9B6-61D2-2240-B0CF-3F587FB12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Rstudio</a:t>
            </a:r>
            <a:r>
              <a:rPr lang="en-US" dirty="0"/>
              <a:t> and let's start with loading 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28E19-4729-E09F-F859-9F9233ED3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811065"/>
            <a:ext cx="8353325" cy="543295"/>
          </a:xfrm>
        </p:spPr>
        <p:txBody>
          <a:bodyPr/>
          <a:lstStyle/>
          <a:p>
            <a:r>
              <a:rPr lang="en-US" dirty="0"/>
              <a:t>Set the correct directory where your file 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73C03F-FB69-4B6E-4B29-1C91E2FE5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1" y="2375783"/>
            <a:ext cx="7992888" cy="443617"/>
          </a:xfrm>
        </p:spPr>
        <p:txBody>
          <a:bodyPr/>
          <a:lstStyle/>
          <a:p>
            <a:r>
              <a:rPr lang="en-US" dirty="0" err="1"/>
              <a:t>setwd</a:t>
            </a:r>
            <a:r>
              <a:rPr lang="en-US" dirty="0"/>
              <a:t>("C:/</a:t>
            </a:r>
            <a:r>
              <a:rPr lang="en-US"/>
              <a:t>Users/...")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A39E9A-0CC3-CECB-85F3-F9EF3848D7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335065"/>
            <a:ext cx="8353325" cy="543295"/>
          </a:xfrm>
        </p:spPr>
        <p:txBody>
          <a:bodyPr/>
          <a:lstStyle/>
          <a:p>
            <a:r>
              <a:rPr lang="en-US" dirty="0"/>
              <a:t>Install the Seurat package (only once)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022BC7-6ABD-CFDC-E985-6F51FA0397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3899783"/>
            <a:ext cx="7992888" cy="443617"/>
          </a:xfrm>
        </p:spPr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("Seurat")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4FCD97-48C8-D7BD-72FF-6C9CDAB39E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4706665"/>
            <a:ext cx="8353325" cy="543295"/>
          </a:xfrm>
        </p:spPr>
        <p:txBody>
          <a:bodyPr/>
          <a:lstStyle/>
          <a:p>
            <a:r>
              <a:rPr lang="en-US" dirty="0"/>
              <a:t>Load the Seurat package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7BEE82-8613-5664-062D-8653A1E977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00" y="5271383"/>
            <a:ext cx="7992888" cy="443617"/>
          </a:xfrm>
        </p:spPr>
        <p:txBody>
          <a:bodyPr/>
          <a:lstStyle/>
          <a:p>
            <a:r>
              <a:rPr lang="en-US" dirty="0"/>
              <a:t>library(Seurat)</a:t>
            </a:r>
          </a:p>
        </p:txBody>
      </p:sp>
      <p:pic>
        <p:nvPicPr>
          <p:cNvPr id="1026" name="Picture 2" descr="RStudio Logo Usage Guidelines - RStudio">
            <a:extLst>
              <a:ext uri="{FF2B5EF4-FFF2-40B4-BE49-F238E27FC236}">
                <a16:creationId xmlns:a16="http://schemas.microsoft.com/office/drawing/2014/main" id="{E0EFCDBC-AE30-3485-1473-D5403E34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97892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363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4F9B6-61D2-2240-B0CF-3F587FB12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Rstudio</a:t>
            </a:r>
            <a:r>
              <a:rPr lang="en-US" dirty="0"/>
              <a:t> and let's start with loading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3DEE1-B358-2544-29DB-6192A27E60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Load the dataset (it is tab-delimited)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D90847-6D43-F6A5-4E3B-8826D7C70E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rawcounts</a:t>
            </a:r>
            <a:r>
              <a:rPr lang="en-US" dirty="0"/>
              <a:t>&lt;-</a:t>
            </a:r>
            <a:r>
              <a:rPr lang="en-US" dirty="0" err="1"/>
              <a:t>read.delim</a:t>
            </a:r>
            <a:r>
              <a:rPr lang="en-US" dirty="0"/>
              <a:t>("rawcounts.txt")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860E42-B4D7-8306-19DF-CB6BF2E143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4114800"/>
            <a:ext cx="8353325" cy="543295"/>
          </a:xfrm>
        </p:spPr>
        <p:txBody>
          <a:bodyPr/>
          <a:lstStyle/>
          <a:p>
            <a:r>
              <a:rPr lang="en-US" dirty="0"/>
              <a:t>Check the dataset size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8C7719-45C2-ACA7-C8DD-C197B0E9F9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4679518"/>
            <a:ext cx="7992888" cy="443617"/>
          </a:xfrm>
        </p:spPr>
        <p:txBody>
          <a:bodyPr/>
          <a:lstStyle/>
          <a:p>
            <a:r>
              <a:rPr lang="en-US" dirty="0"/>
              <a:t>dim(</a:t>
            </a:r>
            <a:r>
              <a:rPr lang="en-US" dirty="0" err="1"/>
              <a:t>rawcounts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A8BEEB-36DC-4ED5-58B5-3353120A6C3B}"/>
              </a:ext>
            </a:extLst>
          </p:cNvPr>
          <p:cNvSpPr txBox="1"/>
          <p:nvPr/>
        </p:nvSpPr>
        <p:spPr>
          <a:xfrm>
            <a:off x="695401" y="5208289"/>
            <a:ext cx="4714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1002 genes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2700 cells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7437CEE-3CDD-F874-FB17-6DAA7E0E8977}"/>
              </a:ext>
            </a:extLst>
          </p:cNvPr>
          <p:cNvSpPr txBox="1">
            <a:spLocks/>
          </p:cNvSpPr>
          <p:nvPr/>
        </p:nvSpPr>
        <p:spPr>
          <a:xfrm>
            <a:off x="249162" y="2492673"/>
            <a:ext cx="9580638" cy="5432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ALTERNATIVE: You can load it directly with the link, too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F022544C-652D-9249-E2AA-61FF06AA3E1F}"/>
              </a:ext>
            </a:extLst>
          </p:cNvPr>
          <p:cNvSpPr txBox="1">
            <a:spLocks/>
          </p:cNvSpPr>
          <p:nvPr/>
        </p:nvSpPr>
        <p:spPr>
          <a:xfrm>
            <a:off x="609600" y="3057391"/>
            <a:ext cx="10744200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rawcounts&lt;-read.delim("https://www.dropbox.com/s/3uz6txc5bs4kwlb/rawcounts.txt?dl=1")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4011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10EE5B-83E9-1C97-4E19-54A324359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Seurat standard 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ADEC6-ED0E-E82D-28A9-0C10035F3C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052513"/>
            <a:ext cx="10485437" cy="543295"/>
          </a:xfrm>
        </p:spPr>
        <p:txBody>
          <a:bodyPr/>
          <a:lstStyle/>
          <a:p>
            <a:r>
              <a:rPr lang="en-US" dirty="0"/>
              <a:t>Initialize the Seurat object with the raw (non-normalized data)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ED54E-8409-2028-87B6-A7E8C2E56E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seuset</a:t>
            </a:r>
            <a:r>
              <a:rPr lang="en-US" dirty="0"/>
              <a:t>&lt;-</a:t>
            </a:r>
            <a:r>
              <a:rPr lang="en-US" dirty="0" err="1"/>
              <a:t>CreateSeuratObject</a:t>
            </a:r>
            <a:r>
              <a:rPr lang="en-US" dirty="0"/>
              <a:t>(counts=</a:t>
            </a:r>
            <a:r>
              <a:rPr lang="en-US" dirty="0" err="1"/>
              <a:t>rawcounts</a:t>
            </a:r>
            <a:r>
              <a:rPr lang="en-US" dirty="0"/>
              <a:t>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C3E6D-2E78-D1DF-1014-B32A9876B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 of the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E7287B-CB37-7712-7752-094333F4C2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seuset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4A2DF-FE82-A8FA-B834-B1D448CF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909841"/>
            <a:ext cx="5910295" cy="6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05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240927-2585-2DC7-6234-BDC51967D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actual content of the object... Of any R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735E2-A610-EE4D-AC6B-8C11885FE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legendary str()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98209-58A6-6989-2E6B-8AA7F995F8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str(</a:t>
            </a:r>
            <a:r>
              <a:rPr lang="en-US" dirty="0" err="1"/>
              <a:t>seuset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82FC9-A1B0-7041-2070-F6E76E6EA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5621065"/>
            <a:ext cx="11094640" cy="543295"/>
          </a:xfrm>
        </p:spPr>
        <p:txBody>
          <a:bodyPr/>
          <a:lstStyle/>
          <a:p>
            <a:r>
              <a:rPr lang="en-US" dirty="0"/>
              <a:t>We can extract info directly, for example the raw counts are here: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B5226D-B6DC-1BA9-9F3D-2C154A9456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6185783"/>
            <a:ext cx="7992888" cy="443617"/>
          </a:xfrm>
        </p:spPr>
        <p:txBody>
          <a:bodyPr/>
          <a:lstStyle/>
          <a:p>
            <a:r>
              <a:rPr lang="en-US" dirty="0" err="1"/>
              <a:t>seuset@assays$RNA@counts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AFEB4-4195-38A7-8C8A-E2D37966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1" y="2209800"/>
            <a:ext cx="9164329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08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183789-2C36-54CD-206D-4012521E2D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Normalize and Scale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99DC2-0203-7FD1-5476-893E00F8D5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905000"/>
            <a:ext cx="8353325" cy="543295"/>
          </a:xfrm>
        </p:spPr>
        <p:txBody>
          <a:bodyPr/>
          <a:lstStyle/>
          <a:p>
            <a:r>
              <a:rPr lang="en-US" dirty="0"/>
              <a:t>Normalize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10EA1-57DA-8ADE-8C5A-AA9BE8A0C9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1" y="2469718"/>
            <a:ext cx="7992888" cy="443617"/>
          </a:xfrm>
        </p:spPr>
        <p:txBody>
          <a:bodyPr/>
          <a:lstStyle/>
          <a:p>
            <a:r>
              <a:rPr lang="en-US" dirty="0" err="1"/>
              <a:t>seuset</a:t>
            </a:r>
            <a:r>
              <a:rPr lang="en-US" dirty="0"/>
              <a:t>&lt;-</a:t>
            </a:r>
            <a:r>
              <a:rPr lang="en-US" dirty="0" err="1"/>
              <a:t>NormalizeData</a:t>
            </a:r>
            <a:r>
              <a:rPr lang="en-US" dirty="0"/>
              <a:t>(</a:t>
            </a:r>
            <a:r>
              <a:rPr lang="en-US" dirty="0" err="1"/>
              <a:t>seuset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F7138-8C0E-6549-77AD-1AF3233E9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3200400"/>
            <a:ext cx="8353325" cy="543295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5BD2D-6C7D-CD61-A5C5-0809BAA6A9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3765118"/>
            <a:ext cx="7992888" cy="443617"/>
          </a:xfrm>
        </p:spPr>
        <p:txBody>
          <a:bodyPr/>
          <a:lstStyle/>
          <a:p>
            <a:r>
              <a:rPr lang="en-US" dirty="0" err="1"/>
              <a:t>seuset</a:t>
            </a:r>
            <a:r>
              <a:rPr lang="en-US" dirty="0"/>
              <a:t>&lt;-</a:t>
            </a:r>
            <a:r>
              <a:rPr lang="en-US" dirty="0" err="1"/>
              <a:t>ScaleData</a:t>
            </a:r>
            <a:r>
              <a:rPr lang="en-US" dirty="0"/>
              <a:t>(</a:t>
            </a:r>
            <a:r>
              <a:rPr lang="en-US" dirty="0" err="1"/>
              <a:t>seuset</a:t>
            </a:r>
            <a:r>
              <a:rPr lang="en-US" dirty="0"/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EEED47-0108-C707-89BF-438358A253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4572000"/>
            <a:ext cx="8353325" cy="543295"/>
          </a:xfrm>
        </p:spPr>
        <p:txBody>
          <a:bodyPr/>
          <a:lstStyle/>
          <a:p>
            <a:r>
              <a:rPr lang="en-US" dirty="0"/>
              <a:t>Save the scaled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053F12-239A-7BA4-AE9C-3E0E078549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00" y="5136718"/>
            <a:ext cx="7992888" cy="811944"/>
          </a:xfrm>
        </p:spPr>
        <p:txBody>
          <a:bodyPr/>
          <a:lstStyle/>
          <a:p>
            <a:r>
              <a:rPr lang="en-US" dirty="0" err="1"/>
              <a:t>expmat</a:t>
            </a:r>
            <a:r>
              <a:rPr lang="en-US" dirty="0"/>
              <a:t>&lt;-</a:t>
            </a:r>
            <a:r>
              <a:rPr lang="en-US" dirty="0" err="1"/>
              <a:t>seuset@assays$RNA@scale.data</a:t>
            </a:r>
            <a:endParaRPr lang="en-US" dirty="0"/>
          </a:p>
          <a:p>
            <a:r>
              <a:rPr lang="en-US" dirty="0" err="1"/>
              <a:t>expmat</a:t>
            </a:r>
            <a:r>
              <a:rPr lang="en-US" dirty="0"/>
              <a:t>[1:5,1:5]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F544C-DAA6-59A8-3876-1B2F274A4463}"/>
              </a:ext>
            </a:extLst>
          </p:cNvPr>
          <p:cNvSpPr txBox="1"/>
          <p:nvPr/>
        </p:nvSpPr>
        <p:spPr>
          <a:xfrm>
            <a:off x="228600" y="620688"/>
            <a:ext cx="11593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Most operations require normalization and scaling: clustering, coexpression, differential expression, et cetera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Seurat works by adding elements to the dataset object (here, </a:t>
            </a:r>
            <a:r>
              <a:rPr lang="en-US" sz="2000" b="1" dirty="0" err="1">
                <a:latin typeface="Century Gothic" panose="020B0502020202020204" pitchFamily="34" charset="0"/>
              </a:rPr>
              <a:t>seuset</a:t>
            </a:r>
            <a:r>
              <a:rPr lang="en-US" sz="2000" dirty="0"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9D4AA2-4209-1ADA-6489-784A7E3B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714851"/>
            <a:ext cx="7116168" cy="1066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FD6E2B-E46E-466B-0118-FBBF0A280E1E}"/>
              </a:ext>
            </a:extLst>
          </p:cNvPr>
          <p:cNvSpPr txBox="1"/>
          <p:nvPr/>
        </p:nvSpPr>
        <p:spPr>
          <a:xfrm>
            <a:off x="9372600" y="4548964"/>
            <a:ext cx="1971202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Cells (barcodes)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0042A-E5FD-D8B4-296B-51F650D587D3}"/>
              </a:ext>
            </a:extLst>
          </p:cNvPr>
          <p:cNvSpPr txBox="1"/>
          <p:nvPr/>
        </p:nvSpPr>
        <p:spPr>
          <a:xfrm>
            <a:off x="1336829" y="6332440"/>
            <a:ext cx="197120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Gene Symbols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A6A827-82B4-BD56-A0F0-00E1B2CBC519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9906000" y="5256850"/>
            <a:ext cx="452201" cy="39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F1DB05-994F-7430-FDA6-9E7D35C641B2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308031" y="6172200"/>
            <a:ext cx="501969" cy="36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02BBB1-1240-0F36-3D8B-56FB55C13ADE}"/>
              </a:ext>
            </a:extLst>
          </p:cNvPr>
          <p:cNvCxnSpPr/>
          <p:nvPr/>
        </p:nvCxnSpPr>
        <p:spPr>
          <a:xfrm flipV="1">
            <a:off x="3810000" y="5970085"/>
            <a:ext cx="0" cy="762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B85111-2E27-BB44-E62D-7B9DE7150097}"/>
              </a:ext>
            </a:extLst>
          </p:cNvPr>
          <p:cNvCxnSpPr>
            <a:cxnSpLocks/>
          </p:cNvCxnSpPr>
          <p:nvPr/>
        </p:nvCxnSpPr>
        <p:spPr>
          <a:xfrm flipV="1">
            <a:off x="8801844" y="5647267"/>
            <a:ext cx="1942356" cy="6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36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6D50FD-FED8-4E4A-CEF6-6AE49CA686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576238"/>
          </a:xfrm>
        </p:spPr>
        <p:txBody>
          <a:bodyPr/>
          <a:lstStyle/>
          <a:p>
            <a:r>
              <a:rPr lang="en-US" dirty="0"/>
              <a:t>A dataset with two genes could be plotted directly on two dimensions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592732-A28C-05DC-7DB9-08A6B9C604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E00683B-3FB6-A545-DCF7-BF7DC71ABB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E030C2-255F-2ED5-8F26-349A0BF2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107" y="1295400"/>
            <a:ext cx="3619048" cy="3047619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F8B68E3D-BC23-C57F-36AA-0B79DCF2AAC2}"/>
              </a:ext>
            </a:extLst>
          </p:cNvPr>
          <p:cNvSpPr txBox="1">
            <a:spLocks/>
          </p:cNvSpPr>
          <p:nvPr/>
        </p:nvSpPr>
        <p:spPr>
          <a:xfrm>
            <a:off x="479425" y="4353231"/>
            <a:ext cx="11233149" cy="82837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 thousands of genes, we would need a multidimensional space or not yet existing visualization technology</a:t>
            </a:r>
          </a:p>
        </p:txBody>
      </p:sp>
      <p:pic>
        <p:nvPicPr>
          <p:cNvPr id="2052" name="Picture 4" descr="Odyssey / Scala: Tesseract, Tesseract: Amazon.it: CD e Vinili}">
            <a:extLst>
              <a:ext uri="{FF2B5EF4-FFF2-40B4-BE49-F238E27FC236}">
                <a16:creationId xmlns:a16="http://schemas.microsoft.com/office/drawing/2014/main" id="{567F51C7-32CD-BAE4-6A0C-0D8E68AE3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953000"/>
            <a:ext cx="1828800" cy="17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1B32BF-2CA2-036C-3924-D9E96E06B0AC}"/>
              </a:ext>
            </a:extLst>
          </p:cNvPr>
          <p:cNvSpPr txBox="1"/>
          <p:nvPr/>
        </p:nvSpPr>
        <p:spPr>
          <a:xfrm>
            <a:off x="8458200" y="2504769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Each point is a cell</a:t>
            </a:r>
          </a:p>
        </p:txBody>
      </p:sp>
    </p:spTree>
    <p:extLst>
      <p:ext uri="{BB962C8B-B14F-4D97-AF65-F5344CB8AC3E}">
        <p14:creationId xmlns:p14="http://schemas.microsoft.com/office/powerpoint/2010/main" val="2764442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6D50FD-FED8-4E4A-CEF6-6AE49CA686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836712"/>
            <a:ext cx="12115800" cy="5335488"/>
          </a:xfrm>
        </p:spPr>
        <p:txBody>
          <a:bodyPr/>
          <a:lstStyle/>
          <a:p>
            <a:r>
              <a:rPr lang="en-US" dirty="0"/>
              <a:t>We can use some algorithms to merge the contribution of all genes and provide bidimensional </a:t>
            </a:r>
            <a:r>
              <a:rPr lang="en-US" i="1" dirty="0"/>
              <a:t>projections</a:t>
            </a:r>
            <a:r>
              <a:rPr lang="en-US" dirty="0"/>
              <a:t> for all samples (cells)</a:t>
            </a:r>
          </a:p>
          <a:p>
            <a:endParaRPr lang="en-US" dirty="0"/>
          </a:p>
          <a:p>
            <a:r>
              <a:rPr lang="en-US" dirty="0"/>
              <a:t>Popular algorithms:</a:t>
            </a:r>
          </a:p>
          <a:p>
            <a:endParaRPr lang="en-US" dirty="0"/>
          </a:p>
          <a:p>
            <a:pPr lvl="1"/>
            <a:r>
              <a:rPr lang="en-US" dirty="0"/>
              <a:t>PCA: </a:t>
            </a:r>
            <a:r>
              <a:rPr lang="en-US" sz="1800" dirty="0"/>
              <a:t>Principal Component Analysis</a:t>
            </a:r>
            <a:endParaRPr lang="en-US" dirty="0"/>
          </a:p>
          <a:p>
            <a:pPr lvl="2"/>
            <a:r>
              <a:rPr lang="en-US" dirty="0"/>
              <a:t>In base R, function </a:t>
            </a:r>
            <a:r>
              <a:rPr lang="en-US" b="1" i="1" dirty="0" err="1"/>
              <a:t>prcomp</a:t>
            </a:r>
            <a:r>
              <a:rPr lang="en-US" b="1" i="1" dirty="0"/>
              <a:t>()</a:t>
            </a:r>
          </a:p>
          <a:p>
            <a:pPr lvl="1"/>
            <a:r>
              <a:rPr lang="en-US" dirty="0"/>
              <a:t>TSNE: </a:t>
            </a:r>
            <a:r>
              <a:rPr lang="en-US" sz="1800" dirty="0"/>
              <a:t>t-distributed stochastic neighbor embedding</a:t>
            </a:r>
            <a:endParaRPr lang="en-US" dirty="0"/>
          </a:p>
          <a:p>
            <a:pPr lvl="2"/>
            <a:r>
              <a:rPr lang="en-US" dirty="0"/>
              <a:t>Implemented in the CRAN R package </a:t>
            </a:r>
            <a:r>
              <a:rPr lang="en-US" b="1" i="1" dirty="0"/>
              <a:t>library(</a:t>
            </a:r>
            <a:r>
              <a:rPr lang="en-US" b="1" i="1" dirty="0" err="1"/>
              <a:t>Rtsne</a:t>
            </a:r>
            <a:r>
              <a:rPr lang="en-US" b="1" i="1" dirty="0"/>
              <a:t>)</a:t>
            </a:r>
          </a:p>
          <a:p>
            <a:pPr lvl="1"/>
            <a:r>
              <a:rPr lang="en-US" dirty="0"/>
              <a:t>UMAP: </a:t>
            </a:r>
            <a:r>
              <a:rPr lang="en-US" sz="1800" dirty="0"/>
              <a:t>Uniform Manifold Approximation and Projection for Dimension Reduction</a:t>
            </a:r>
            <a:endParaRPr lang="en-US" dirty="0"/>
          </a:p>
          <a:p>
            <a:pPr lvl="2"/>
            <a:r>
              <a:rPr lang="en-US" dirty="0"/>
              <a:t>Implemented in the CRAN R package </a:t>
            </a:r>
            <a:r>
              <a:rPr lang="en-US" b="1" i="1" dirty="0"/>
              <a:t>library(</a:t>
            </a:r>
            <a:r>
              <a:rPr lang="en-US" b="1" i="1" dirty="0" err="1"/>
              <a:t>umap</a:t>
            </a:r>
            <a:r>
              <a:rPr lang="en-US" b="1" i="1" dirty="0"/>
              <a:t>)</a:t>
            </a:r>
          </a:p>
          <a:p>
            <a:pPr lvl="1"/>
            <a:r>
              <a:rPr lang="en-US" dirty="0"/>
              <a:t>PHATE: </a:t>
            </a:r>
            <a:r>
              <a:rPr lang="en-US" sz="1800" dirty="0"/>
              <a:t>Potential of Heat diffusion for Affinity-based Transition Embedding</a:t>
            </a:r>
          </a:p>
          <a:p>
            <a:pPr lvl="2"/>
            <a:r>
              <a:rPr lang="en-US" dirty="0"/>
              <a:t>Implemented in the </a:t>
            </a:r>
            <a:r>
              <a:rPr lang="en-US" dirty="0" err="1"/>
              <a:t>Github</a:t>
            </a:r>
            <a:r>
              <a:rPr lang="en-US" dirty="0"/>
              <a:t> R package </a:t>
            </a:r>
            <a:r>
              <a:rPr lang="en-US" b="1" i="1" dirty="0" err="1"/>
              <a:t>phateR</a:t>
            </a:r>
            <a:endParaRPr lang="en-US" b="1" i="1" dirty="0"/>
          </a:p>
          <a:p>
            <a:pPr lvl="2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592732-A28C-05DC-7DB9-08A6B9C604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E00683B-3FB6-A545-DCF7-BF7DC71ABB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41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638F1-3580-AFD8-96CE-654804ECFD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Very popular techniques in Genomics</a:t>
            </a:r>
          </a:p>
        </p:txBody>
      </p:sp>
      <p:pic>
        <p:nvPicPr>
          <p:cNvPr id="3074" name="Picture 2" descr="Dimensionality reduction for visualizing single-cell data using UMAP |  Nature Biotechnology">
            <a:extLst>
              <a:ext uri="{FF2B5EF4-FFF2-40B4-BE49-F238E27FC236}">
                <a16:creationId xmlns:a16="http://schemas.microsoft.com/office/drawing/2014/main" id="{6D8B6013-613C-2FB6-1B9C-8AABF343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6542087" cy="483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7B871A-1EB9-4F87-3F68-0E81BC56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990600"/>
            <a:ext cx="3919578" cy="2328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E1EFD-A1EC-8D4F-CBA6-9FEA9859F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86" y="3790660"/>
            <a:ext cx="3801005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01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3F8A7-B70E-B02C-9CD3-D7E5811D3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PCA: generating components of decreasing variance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D97F3-E38A-D4AA-F746-67F1F0720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Run the algorithm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FDE761-913D-6C85-FFFA-5085DAAB3B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ppp</a:t>
            </a:r>
            <a:r>
              <a:rPr lang="en-US" dirty="0"/>
              <a:t>&lt;-</a:t>
            </a:r>
            <a:r>
              <a:rPr lang="en-US" dirty="0" err="1"/>
              <a:t>prcomp</a:t>
            </a:r>
            <a:r>
              <a:rPr lang="en-US" dirty="0"/>
              <a:t>(t(</a:t>
            </a:r>
            <a:r>
              <a:rPr lang="en-US" dirty="0" err="1"/>
              <a:t>expmat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0CBC95-6ED5-2AC0-03E1-2DEE5072B1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Extract the first two components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110ACB-73AF-D094-7CA2-183D99F418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3057391"/>
            <a:ext cx="7992888" cy="764642"/>
          </a:xfrm>
        </p:spPr>
        <p:txBody>
          <a:bodyPr/>
          <a:lstStyle/>
          <a:p>
            <a:r>
              <a:rPr lang="es-ES" dirty="0"/>
              <a:t>x&lt;-</a:t>
            </a:r>
            <a:r>
              <a:rPr lang="es-ES" dirty="0" err="1"/>
              <a:t>ppp$x</a:t>
            </a:r>
            <a:r>
              <a:rPr lang="es-ES" dirty="0"/>
              <a:t>[,1]</a:t>
            </a:r>
          </a:p>
          <a:p>
            <a:r>
              <a:rPr lang="es-ES" dirty="0"/>
              <a:t>y&lt;-</a:t>
            </a:r>
            <a:r>
              <a:rPr lang="es-ES" dirty="0" err="1"/>
              <a:t>ppp$x</a:t>
            </a:r>
            <a:r>
              <a:rPr lang="es-ES" dirty="0"/>
              <a:t>[,2]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99F6587-07BD-ED6A-F837-D50EC96B5C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4249465"/>
            <a:ext cx="8353325" cy="543295"/>
          </a:xfrm>
        </p:spPr>
        <p:txBody>
          <a:bodyPr/>
          <a:lstStyle/>
          <a:p>
            <a:r>
              <a:rPr lang="en-US" dirty="0"/>
              <a:t>Plot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1452C9-9114-225A-B240-87427EDB5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399" y="4814183"/>
            <a:ext cx="8353325" cy="1850562"/>
          </a:xfrm>
        </p:spPr>
        <p:txBody>
          <a:bodyPr/>
          <a:lstStyle/>
          <a:p>
            <a:r>
              <a:rPr lang="en-US" dirty="0"/>
              <a:t>plot(</a:t>
            </a:r>
            <a:r>
              <a:rPr lang="en-US" dirty="0" err="1"/>
              <a:t>x,y,main</a:t>
            </a:r>
            <a:r>
              <a:rPr lang="en-US" dirty="0"/>
              <a:t>="Single Cell RNA-Seq - PCA projection",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="PC1",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="PC2",</a:t>
            </a:r>
          </a:p>
          <a:p>
            <a:r>
              <a:rPr lang="en-US" dirty="0"/>
              <a:t>     </a:t>
            </a:r>
            <a:r>
              <a:rPr lang="en-US" dirty="0" err="1"/>
              <a:t>pch</a:t>
            </a:r>
            <a:r>
              <a:rPr lang="en-US" dirty="0"/>
              <a:t>=20)</a:t>
            </a:r>
          </a:p>
          <a:p>
            <a:r>
              <a:rPr lang="en-US" dirty="0"/>
              <a:t>grid(col="#00000033")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188159-7BEF-DCF5-ED67-E373167E6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3800" y="642111"/>
            <a:ext cx="4065307" cy="406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0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B0FA2-4AC7-1F6A-6C8C-AAB2FEB48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Increasing Resolution: single-cell analysis</a:t>
            </a:r>
          </a:p>
        </p:txBody>
      </p:sp>
      <p:pic>
        <p:nvPicPr>
          <p:cNvPr id="1030" name="Picture 6" descr="Bo Xia on Twitter: &quot;@AnnaYeaton Both. I made a lego brain, took a picture,  and then photoshopped to refine the edges.&quot; / Twitter">
            <a:extLst>
              <a:ext uri="{FF2B5EF4-FFF2-40B4-BE49-F238E27FC236}">
                <a16:creationId xmlns:a16="http://schemas.microsoft.com/office/drawing/2014/main" id="{02A64685-021B-F240-7BDB-D574FF1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119984"/>
            <a:ext cx="3062248" cy="261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CE28FF-007F-A9BB-8B97-6FF466AEB674}"/>
              </a:ext>
            </a:extLst>
          </p:cNvPr>
          <p:cNvSpPr txBox="1"/>
          <p:nvPr/>
        </p:nvSpPr>
        <p:spPr>
          <a:xfrm>
            <a:off x="448609" y="4900918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Single-Cell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RNA-Seq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669669-158D-EA94-5C49-17F2D7EF6751}"/>
              </a:ext>
            </a:extLst>
          </p:cNvPr>
          <p:cNvGrpSpPr/>
          <p:nvPr/>
        </p:nvGrpSpPr>
        <p:grpSpPr>
          <a:xfrm>
            <a:off x="3839252" y="760444"/>
            <a:ext cx="8252735" cy="5337110"/>
            <a:chOff x="2133600" y="1066800"/>
            <a:chExt cx="8252735" cy="53371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B0DDA51-C5E3-6E0D-67C5-FDE359103F76}"/>
                </a:ext>
              </a:extLst>
            </p:cNvPr>
            <p:cNvGrpSpPr/>
            <p:nvPr/>
          </p:nvGrpSpPr>
          <p:grpSpPr>
            <a:xfrm>
              <a:off x="9162662" y="1510004"/>
              <a:ext cx="1223673" cy="4169428"/>
              <a:chOff x="9428998" y="1117068"/>
              <a:chExt cx="1223673" cy="4169428"/>
            </a:xfrm>
          </p:grpSpPr>
          <p:pic>
            <p:nvPicPr>
              <p:cNvPr id="23" name="Picture 22" descr="Chart&#10;&#10;Description automatically generated">
                <a:extLst>
                  <a:ext uri="{FF2B5EF4-FFF2-40B4-BE49-F238E27FC236}">
                    <a16:creationId xmlns:a16="http://schemas.microsoft.com/office/drawing/2014/main" id="{8514D6B7-F8C8-453D-BF61-94B2F75E07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471" t="30988" r="13445" b="33289"/>
              <a:stretch/>
            </p:blipFill>
            <p:spPr>
              <a:xfrm>
                <a:off x="9428998" y="1117068"/>
                <a:ext cx="914410" cy="2159532"/>
              </a:xfrm>
              <a:prstGeom prst="rect">
                <a:avLst/>
              </a:prstGeom>
            </p:spPr>
          </p:pic>
          <p:pic>
            <p:nvPicPr>
              <p:cNvPr id="24" name="Picture 23" descr="Chart&#10;&#10;Description automatically generated">
                <a:extLst>
                  <a:ext uri="{FF2B5EF4-FFF2-40B4-BE49-F238E27FC236}">
                    <a16:creationId xmlns:a16="http://schemas.microsoft.com/office/drawing/2014/main" id="{AAD2D50E-BEB4-67FB-06C2-68C1CAE10E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724" t="32250" b="34978"/>
              <a:stretch/>
            </p:blipFill>
            <p:spPr>
              <a:xfrm>
                <a:off x="9448800" y="3305296"/>
                <a:ext cx="1203871" cy="1981200"/>
              </a:xfrm>
              <a:prstGeom prst="rect">
                <a:avLst/>
              </a:prstGeom>
            </p:spPr>
          </p:pic>
        </p:grpSp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31107CEF-5A21-B4B6-B73B-5876C7420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6" t="5694" r="24370" b="6020"/>
            <a:stretch/>
          </p:blipFill>
          <p:spPr>
            <a:xfrm>
              <a:off x="2133600" y="1066800"/>
              <a:ext cx="6495661" cy="53371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B231A-C485-CB73-D8D5-9DF8CB7A3FCE}"/>
                </a:ext>
              </a:extLst>
            </p:cNvPr>
            <p:cNvSpPr txBox="1"/>
            <p:nvPr/>
          </p:nvSpPr>
          <p:spPr>
            <a:xfrm>
              <a:off x="6132358" y="2024976"/>
              <a:ext cx="1157054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Astrocytes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A729CC-7C42-3303-4B72-82016E7381CF}"/>
                </a:ext>
              </a:extLst>
            </p:cNvPr>
            <p:cNvSpPr txBox="1"/>
            <p:nvPr/>
          </p:nvSpPr>
          <p:spPr>
            <a:xfrm>
              <a:off x="5158574" y="3002891"/>
              <a:ext cx="1861610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Oligodendrocytes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EAE258-E443-3632-40B8-F7C8C9B0B00A}"/>
                </a:ext>
              </a:extLst>
            </p:cNvPr>
            <p:cNvSpPr txBox="1"/>
            <p:nvPr/>
          </p:nvSpPr>
          <p:spPr>
            <a:xfrm>
              <a:off x="4074958" y="2580408"/>
              <a:ext cx="1219200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L5 neurons IT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5F2DF-256C-8C76-04E5-EFDF0D7ADFFE}"/>
                </a:ext>
              </a:extLst>
            </p:cNvPr>
            <p:cNvSpPr txBox="1"/>
            <p:nvPr/>
          </p:nvSpPr>
          <p:spPr>
            <a:xfrm>
              <a:off x="4074958" y="1648371"/>
              <a:ext cx="1219200" cy="544830"/>
            </a:xfrm>
            <a:prstGeom prst="roundRect">
              <a:avLst/>
            </a:prstGeom>
            <a:solidFill>
              <a:srgbClr val="ACCBF9">
                <a:alpha val="69804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L5 neurons 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F713A9-AA9F-E90E-7209-83039CD8822E}"/>
                </a:ext>
              </a:extLst>
            </p:cNvPr>
            <p:cNvSpPr txBox="1"/>
            <p:nvPr/>
          </p:nvSpPr>
          <p:spPr>
            <a:xfrm>
              <a:off x="5505062" y="4450469"/>
              <a:ext cx="1644650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L2/3 neurons IT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A6384A-3BDE-8667-5D2B-64745A7A0629}"/>
                </a:ext>
              </a:extLst>
            </p:cNvPr>
            <p:cNvSpPr txBox="1"/>
            <p:nvPr/>
          </p:nvSpPr>
          <p:spPr>
            <a:xfrm>
              <a:off x="2823101" y="2848558"/>
              <a:ext cx="992861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Microglia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4A2DDB-6B34-F1DE-E6DE-6A91A581F9F4}"/>
                </a:ext>
              </a:extLst>
            </p:cNvPr>
            <p:cNvSpPr txBox="1"/>
            <p:nvPr/>
          </p:nvSpPr>
          <p:spPr>
            <a:xfrm>
              <a:off x="6952862" y="3387654"/>
              <a:ext cx="1219200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L6 neurons CT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F0CC59-B54C-1AF0-CBD5-E8C0322C42C6}"/>
                </a:ext>
              </a:extLst>
            </p:cNvPr>
            <p:cNvSpPr txBox="1"/>
            <p:nvPr/>
          </p:nvSpPr>
          <p:spPr>
            <a:xfrm>
              <a:off x="4626854" y="4812254"/>
              <a:ext cx="979807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Lamp5+ neurons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09CEFB-1F0A-6301-47B3-82A0936DD042}"/>
                </a:ext>
              </a:extLst>
            </p:cNvPr>
            <p:cNvSpPr txBox="1"/>
            <p:nvPr/>
          </p:nvSpPr>
          <p:spPr>
            <a:xfrm>
              <a:off x="4339550" y="5520731"/>
              <a:ext cx="644812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OPCs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E2834-1531-91F5-9B5E-31F00F574654}"/>
                </a:ext>
              </a:extLst>
            </p:cNvPr>
            <p:cNvSpPr txBox="1"/>
            <p:nvPr/>
          </p:nvSpPr>
          <p:spPr>
            <a:xfrm>
              <a:off x="6850538" y="4922686"/>
              <a:ext cx="979806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Pvalb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+ neurons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DA3103-CBD1-6FB2-27A7-91F3E867723B}"/>
                </a:ext>
              </a:extLst>
            </p:cNvPr>
            <p:cNvSpPr txBox="1"/>
            <p:nvPr/>
          </p:nvSpPr>
          <p:spPr>
            <a:xfrm>
              <a:off x="5413901" y="5623394"/>
              <a:ext cx="1219200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L5/6 neurons NP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24EBD6-4B3A-9401-AA57-0B3CE9D94B8E}"/>
                </a:ext>
              </a:extLst>
            </p:cNvPr>
            <p:cNvSpPr txBox="1"/>
            <p:nvPr/>
          </p:nvSpPr>
          <p:spPr>
            <a:xfrm>
              <a:off x="4304560" y="4210480"/>
              <a:ext cx="1219200" cy="54483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L6 neurons IT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2A3ADD-CD8E-1CC0-9CAE-1FCC4CFE6F38}"/>
                </a:ext>
              </a:extLst>
            </p:cNvPr>
            <p:cNvSpPr txBox="1"/>
            <p:nvPr/>
          </p:nvSpPr>
          <p:spPr>
            <a:xfrm>
              <a:off x="2761862" y="4581977"/>
              <a:ext cx="1447800" cy="27241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Sst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+ neurons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5917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4D2C9F-CF50-2CE0-E06A-C882F18A8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TSNE: projecting ALL variance on two dimensions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3AFB4-6CE8-DE63-724C-15299FE0B1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3399" y="2454810"/>
            <a:ext cx="8353325" cy="543295"/>
          </a:xfrm>
        </p:spPr>
        <p:txBody>
          <a:bodyPr/>
          <a:lstStyle/>
          <a:p>
            <a:r>
              <a:rPr lang="en-US" dirty="0"/>
              <a:t>Run the 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22C08-E284-5CE7-D890-E3DE10D090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3837" y="3019528"/>
            <a:ext cx="7992888" cy="443617"/>
          </a:xfrm>
        </p:spPr>
        <p:txBody>
          <a:bodyPr/>
          <a:lstStyle/>
          <a:p>
            <a:r>
              <a:rPr lang="en-US" dirty="0" err="1"/>
              <a:t>ttt</a:t>
            </a:r>
            <a:r>
              <a:rPr lang="en-US" dirty="0"/>
              <a:t>&lt;-</a:t>
            </a:r>
            <a:r>
              <a:rPr lang="en-US" dirty="0" err="1"/>
              <a:t>Rtsne</a:t>
            </a:r>
            <a:r>
              <a:rPr lang="en-US" dirty="0"/>
              <a:t>(t(</a:t>
            </a:r>
            <a:r>
              <a:rPr lang="en-US" dirty="0" err="1"/>
              <a:t>expmat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A560A-1F0D-51CB-DFD4-553E29CBF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796" y="3894970"/>
            <a:ext cx="8353325" cy="543295"/>
          </a:xfrm>
        </p:spPr>
        <p:txBody>
          <a:bodyPr/>
          <a:lstStyle/>
          <a:p>
            <a:r>
              <a:rPr lang="en-US" dirty="0"/>
              <a:t>Extract coordinates (only two)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E22AFC-E39A-2069-CD68-DEF019B093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4234" y="4459688"/>
            <a:ext cx="7992888" cy="875442"/>
          </a:xfrm>
        </p:spPr>
        <p:txBody>
          <a:bodyPr/>
          <a:lstStyle/>
          <a:p>
            <a:r>
              <a:rPr lang="es-ES" dirty="0"/>
              <a:t>x&lt;-</a:t>
            </a:r>
            <a:r>
              <a:rPr lang="es-ES" dirty="0" err="1"/>
              <a:t>ttt$Y</a:t>
            </a:r>
            <a:r>
              <a:rPr lang="es-ES" dirty="0"/>
              <a:t>[,1]</a:t>
            </a:r>
          </a:p>
          <a:p>
            <a:r>
              <a:rPr lang="es-ES" dirty="0"/>
              <a:t>y&lt;-</a:t>
            </a:r>
            <a:r>
              <a:rPr lang="es-ES" dirty="0" err="1"/>
              <a:t>ttt$Y</a:t>
            </a:r>
            <a:r>
              <a:rPr lang="es-ES" dirty="0"/>
              <a:t>[,2]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894D1B-828F-B70C-CDC9-3AF57B3CB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1833" y="736845"/>
            <a:ext cx="8353325" cy="543295"/>
          </a:xfrm>
        </p:spPr>
        <p:txBody>
          <a:bodyPr/>
          <a:lstStyle/>
          <a:p>
            <a:r>
              <a:rPr lang="en-US" dirty="0"/>
              <a:t>Install and load the package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68E8A4-1CDC-5757-56EA-3D1D7BF9AE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2271" y="1301563"/>
            <a:ext cx="7992888" cy="780708"/>
          </a:xfrm>
        </p:spPr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Rtsne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Rtsne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69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748F0A9-EC53-D0FC-AE68-34B5056039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458687"/>
          </a:xfrm>
        </p:spPr>
        <p:txBody>
          <a:bodyPr/>
          <a:lstStyle/>
          <a:p>
            <a:r>
              <a:rPr lang="en-US" dirty="0"/>
              <a:t>Plot the TSNE projection of the dataset stored in </a:t>
            </a:r>
            <a:r>
              <a:rPr lang="en-US" dirty="0" err="1"/>
              <a:t>expmat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399A7-269D-56FC-7CBA-AC7516D27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Exercise: plot TSNE</a:t>
            </a:r>
          </a:p>
        </p:txBody>
      </p:sp>
    </p:spTree>
    <p:extLst>
      <p:ext uri="{BB962C8B-B14F-4D97-AF65-F5344CB8AC3E}">
        <p14:creationId xmlns:p14="http://schemas.microsoft.com/office/powerpoint/2010/main" val="80170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1E69B-D341-F605-DE83-9C82908D1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2377286-4DA8-B444-A8EB-B2519199F6F7}"/>
              </a:ext>
            </a:extLst>
          </p:cNvPr>
          <p:cNvSpPr txBox="1">
            <a:spLocks/>
          </p:cNvSpPr>
          <p:nvPr/>
        </p:nvSpPr>
        <p:spPr>
          <a:xfrm>
            <a:off x="304800" y="620688"/>
            <a:ext cx="7992888" cy="2286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plot(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x,y,main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="Single Cell RNA-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Seq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 TSNE projection",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xlab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="TSNE1",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ylab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="TSNE2",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pch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=20)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grid(col="#00000033")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3E07B-E3E8-8F97-63FE-F03072319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0" y="1212741"/>
            <a:ext cx="5508674" cy="55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46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AEF6B-2D32-CDA0-26B9-466B570102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592287"/>
          </a:xfrm>
        </p:spPr>
        <p:txBody>
          <a:bodyPr/>
          <a:lstStyle/>
          <a:p>
            <a:r>
              <a:rPr lang="en-US" dirty="0"/>
              <a:t>TSNE (like UMAP or PHATE) is immensely more popular than PCA</a:t>
            </a:r>
          </a:p>
          <a:p>
            <a:r>
              <a:rPr lang="en-US" dirty="0"/>
              <a:t>You don't have to select the specific components. All dataset is already projected in two dimensions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TSNE is a bit slower than PCA</a:t>
            </a:r>
          </a:p>
          <a:p>
            <a:pPr lvl="1"/>
            <a:r>
              <a:rPr lang="en-US" dirty="0"/>
              <a:t>TSNE is non-deterministic (it can provide slightly different results every time)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292DB-FC5A-D987-6353-2050803601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PCA vs. TSNE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38AA0-EED2-DB15-B5C7-A0D54E0DA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0" y="3461240"/>
            <a:ext cx="3379507" cy="3379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83FA29-FE71-1C4D-8971-7921CA3A2C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08" y="3461240"/>
            <a:ext cx="3389570" cy="33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15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9C18B9-5510-B2CB-0152-4CDB269F29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4425949" cy="5184576"/>
          </a:xfrm>
        </p:spPr>
        <p:txBody>
          <a:bodyPr/>
          <a:lstStyle/>
          <a:p>
            <a:r>
              <a:rPr lang="en-US" dirty="0"/>
              <a:t>Each dot is a cell with expression levels for all genes</a:t>
            </a:r>
          </a:p>
          <a:p>
            <a:endParaRPr lang="en-US" dirty="0"/>
          </a:p>
          <a:p>
            <a:r>
              <a:rPr lang="en-US" dirty="0"/>
              <a:t>How can we group this dataset in distinct clusters?</a:t>
            </a:r>
          </a:p>
          <a:p>
            <a:endParaRPr lang="en-US" dirty="0"/>
          </a:p>
          <a:p>
            <a:r>
              <a:rPr lang="en-US" dirty="0"/>
              <a:t>How can we associate a cluster to a known cell type?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66DB3-F330-32EF-CBB8-7C798847A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OK but what are these cells?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53120-E245-B6A5-BB49-DD853AD8F1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800" y="762000"/>
            <a:ext cx="5771121" cy="577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66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CAA76-5923-0007-170B-450E5874BA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Unsupervised 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D056B-978B-0314-0386-88D4477C7B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6215" y="4464482"/>
            <a:ext cx="8353325" cy="543295"/>
          </a:xfrm>
        </p:spPr>
        <p:txBody>
          <a:bodyPr/>
          <a:lstStyle/>
          <a:p>
            <a:r>
              <a:rPr lang="en-US" dirty="0"/>
              <a:t>Seurat Unsupervised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0EF49-5FD0-3D33-2D72-D421F8DB4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652" y="5029200"/>
            <a:ext cx="10183747" cy="1447800"/>
          </a:xfrm>
        </p:spPr>
        <p:txBody>
          <a:bodyPr/>
          <a:lstStyle/>
          <a:p>
            <a:r>
              <a:rPr lang="en-US" dirty="0" err="1"/>
              <a:t>seuset</a:t>
            </a:r>
            <a:r>
              <a:rPr lang="en-US" dirty="0"/>
              <a:t>&lt;-</a:t>
            </a:r>
            <a:r>
              <a:rPr lang="en-US" dirty="0" err="1"/>
              <a:t>FindVariableFeatures</a:t>
            </a:r>
            <a:r>
              <a:rPr lang="en-US" dirty="0"/>
              <a:t>(</a:t>
            </a:r>
            <a:r>
              <a:rPr lang="en-US" dirty="0" err="1"/>
              <a:t>seuset</a:t>
            </a:r>
            <a:r>
              <a:rPr lang="en-US" dirty="0"/>
              <a:t>)</a:t>
            </a:r>
          </a:p>
          <a:p>
            <a:r>
              <a:rPr lang="en-US" dirty="0" err="1"/>
              <a:t>seuset</a:t>
            </a:r>
            <a:r>
              <a:rPr lang="en-US" dirty="0"/>
              <a:t>&lt;-</a:t>
            </a:r>
            <a:r>
              <a:rPr lang="en-US" dirty="0" err="1"/>
              <a:t>RunPCA</a:t>
            </a:r>
            <a:r>
              <a:rPr lang="en-US" dirty="0"/>
              <a:t>(</a:t>
            </a:r>
            <a:r>
              <a:rPr lang="en-US" dirty="0" err="1"/>
              <a:t>seuset,features</a:t>
            </a:r>
            <a:r>
              <a:rPr lang="en-US" dirty="0"/>
              <a:t>=</a:t>
            </a:r>
            <a:r>
              <a:rPr lang="en-US" dirty="0" err="1"/>
              <a:t>VariableFeatures</a:t>
            </a:r>
            <a:r>
              <a:rPr lang="en-US" dirty="0"/>
              <a:t>(object=</a:t>
            </a:r>
            <a:r>
              <a:rPr lang="en-US" dirty="0" err="1"/>
              <a:t>seuset</a:t>
            </a:r>
            <a:r>
              <a:rPr lang="en-US" dirty="0"/>
              <a:t>))</a:t>
            </a:r>
          </a:p>
          <a:p>
            <a:r>
              <a:rPr lang="en-US" dirty="0" err="1"/>
              <a:t>seuset</a:t>
            </a:r>
            <a:r>
              <a:rPr lang="en-US" dirty="0"/>
              <a:t>&lt;-</a:t>
            </a:r>
            <a:r>
              <a:rPr lang="en-US" dirty="0" err="1"/>
              <a:t>FindNeighbors</a:t>
            </a:r>
            <a:r>
              <a:rPr lang="en-US" dirty="0"/>
              <a:t>(</a:t>
            </a:r>
            <a:r>
              <a:rPr lang="en-US" dirty="0" err="1"/>
              <a:t>seuset,dims</a:t>
            </a:r>
            <a:r>
              <a:rPr lang="en-US" dirty="0"/>
              <a:t>=1:10)</a:t>
            </a:r>
          </a:p>
          <a:p>
            <a:r>
              <a:rPr lang="en-US" dirty="0" err="1"/>
              <a:t>seuset</a:t>
            </a:r>
            <a:r>
              <a:rPr lang="en-US" dirty="0"/>
              <a:t>&lt;-</a:t>
            </a:r>
            <a:r>
              <a:rPr lang="en-US" dirty="0" err="1"/>
              <a:t>FindClusters</a:t>
            </a:r>
            <a:r>
              <a:rPr lang="en-US" dirty="0"/>
              <a:t>(</a:t>
            </a:r>
            <a:r>
              <a:rPr lang="en-US" dirty="0" err="1"/>
              <a:t>seuset,resolution</a:t>
            </a:r>
            <a:r>
              <a:rPr lang="en-US" dirty="0"/>
              <a:t>=0.5)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4E853-2696-8372-90EC-7F5022656B10}"/>
              </a:ext>
            </a:extLst>
          </p:cNvPr>
          <p:cNvSpPr txBox="1"/>
          <p:nvPr/>
        </p:nvSpPr>
        <p:spPr>
          <a:xfrm>
            <a:off x="533400" y="620274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"Unsupervised" because we do not provide prior knowledge (e.g. that there are </a:t>
            </a:r>
            <a:r>
              <a:rPr lang="en-US" sz="2400" dirty="0" err="1">
                <a:latin typeface="Century Gothic" panose="020B0502020202020204" pitchFamily="34" charset="0"/>
              </a:rPr>
              <a:t>Lymphocites</a:t>
            </a:r>
            <a:r>
              <a:rPr lang="en-US" sz="2400" dirty="0">
                <a:latin typeface="Century Gothic" panose="020B0502020202020204" pitchFamily="34" charset="0"/>
              </a:rPr>
              <a:t> expressing the CD8A gene)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Many ways to do this. Today we will follow blindly the Seurat way: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Simple and Fast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Based on PCA projection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Uses a clustering algorithm  called Louvain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 process assigns every cell to a cluster</a:t>
            </a:r>
          </a:p>
        </p:txBody>
      </p:sp>
    </p:spTree>
    <p:extLst>
      <p:ext uri="{BB962C8B-B14F-4D97-AF65-F5344CB8AC3E}">
        <p14:creationId xmlns:p14="http://schemas.microsoft.com/office/powerpoint/2010/main" val="3865482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8DFB55-D765-6F38-E234-13E7CDF0C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Prepare for plotting the clusters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DC5A0-5F93-9F45-6E98-8EEE1D7F4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052513"/>
            <a:ext cx="10485437" cy="54329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meta.data</a:t>
            </a:r>
            <a:r>
              <a:rPr lang="en-US" dirty="0"/>
              <a:t> contains the cluster assignment for each cell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E76E3-4081-6D87-4FCA-C1AEF07040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seuset@meta.data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0B7AE-9D7E-00CB-4DC9-4AF0CD5D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59966"/>
            <a:ext cx="8419084" cy="28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80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3EA5D7-9BF9-AC47-99D4-930561212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Prepare for plotting the clusters (2)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E56AF-F1C8-3824-94C8-7204B2E59B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Define n, the number of clusters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B7661-A42F-C1F9-4CE1-E02E28B9E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n&lt;-length(unique(</a:t>
            </a:r>
            <a:r>
              <a:rPr lang="en-US" dirty="0" err="1"/>
              <a:t>seuset@meta.data$seurat_clusters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3FA7F-D1EB-4399-5C7B-657D74BC83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2895600"/>
            <a:ext cx="8353325" cy="543295"/>
          </a:xfrm>
        </p:spPr>
        <p:txBody>
          <a:bodyPr/>
          <a:lstStyle/>
          <a:p>
            <a:r>
              <a:rPr lang="en-US" dirty="0"/>
              <a:t>Define a color for each cluster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FEF460-BE99-FC8C-BA6C-0587181AF2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3429000"/>
            <a:ext cx="10581802" cy="762000"/>
          </a:xfrm>
        </p:spPr>
        <p:txBody>
          <a:bodyPr/>
          <a:lstStyle/>
          <a:p>
            <a:r>
              <a:rPr lang="en-US" sz="1800" dirty="0"/>
              <a:t>colors&lt;-</a:t>
            </a:r>
            <a:r>
              <a:rPr lang="en-US" sz="1800" dirty="0" err="1"/>
              <a:t>setNames</a:t>
            </a:r>
            <a:r>
              <a:rPr lang="en-US" sz="1800" dirty="0"/>
              <a:t>(</a:t>
            </a:r>
            <a:r>
              <a:rPr lang="en-US" sz="1800" dirty="0" err="1"/>
              <a:t>DiscretePalette</a:t>
            </a:r>
            <a:r>
              <a:rPr lang="en-US" sz="1800" dirty="0"/>
              <a:t>(</a:t>
            </a:r>
            <a:r>
              <a:rPr lang="en-US" sz="1800" dirty="0" err="1"/>
              <a:t>n,palette</a:t>
            </a:r>
            <a:r>
              <a:rPr lang="en-US" sz="1800" dirty="0"/>
              <a:t>="</a:t>
            </a:r>
            <a:r>
              <a:rPr lang="en-US" sz="1800" dirty="0" err="1"/>
              <a:t>glasbey</a:t>
            </a:r>
            <a:r>
              <a:rPr lang="en-US" sz="1800" dirty="0"/>
              <a:t>"),</a:t>
            </a:r>
            <a:r>
              <a:rPr lang="en-US" sz="1800" dirty="0" err="1"/>
              <a:t>as.character</a:t>
            </a:r>
            <a:r>
              <a:rPr lang="en-US" sz="1800" dirty="0"/>
              <a:t>(0:(n-1)))</a:t>
            </a:r>
          </a:p>
          <a:p>
            <a:r>
              <a:rPr lang="en-US" sz="1800" dirty="0"/>
              <a:t>colors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2059C3-72EB-F922-2846-56D09E297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5240065"/>
            <a:ext cx="8353325" cy="543295"/>
          </a:xfrm>
        </p:spPr>
        <p:txBody>
          <a:bodyPr/>
          <a:lstStyle/>
          <a:p>
            <a:r>
              <a:rPr lang="en-US" dirty="0"/>
              <a:t>Match colors to each cluster with this trick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03B948-1100-1E72-DA1A-9AC37974C0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00" y="5804783"/>
            <a:ext cx="9591600" cy="443617"/>
          </a:xfrm>
        </p:spPr>
        <p:txBody>
          <a:bodyPr/>
          <a:lstStyle/>
          <a:p>
            <a:r>
              <a:rPr lang="en-US" dirty="0" err="1"/>
              <a:t>matched_colors</a:t>
            </a:r>
            <a:r>
              <a:rPr lang="en-US" dirty="0"/>
              <a:t>&lt;-colors[</a:t>
            </a:r>
            <a:r>
              <a:rPr lang="en-US" dirty="0" err="1"/>
              <a:t>seuset@meta.data$seurat_clusters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9F8A9-EF16-9081-6F15-1B692A942431}"/>
              </a:ext>
            </a:extLst>
          </p:cNvPr>
          <p:cNvSpPr txBox="1"/>
          <p:nvPr/>
        </p:nvSpPr>
        <p:spPr>
          <a:xfrm>
            <a:off x="2057400" y="2098879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n = 8 (clusters 0 1 2 3 4 5 6 7)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9F625-A53D-56CB-7631-ABD9C04C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29" y="4332181"/>
            <a:ext cx="6125430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36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483D5-7FD5-F4AF-DF6F-58E5740D0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Plot TSNE with clustering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60AB3-9E27-FD8C-3A53-EA8DA69A93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762000"/>
            <a:ext cx="11593561" cy="1828800"/>
          </a:xfrm>
        </p:spPr>
        <p:txBody>
          <a:bodyPr/>
          <a:lstStyle/>
          <a:p>
            <a:r>
              <a:rPr lang="es-ES" sz="1400" dirty="0"/>
              <a:t>x&lt;-</a:t>
            </a:r>
            <a:r>
              <a:rPr lang="es-ES" sz="1400" dirty="0" err="1"/>
              <a:t>ttt$Y</a:t>
            </a:r>
            <a:r>
              <a:rPr lang="es-ES" sz="1400" dirty="0"/>
              <a:t>[,1]</a:t>
            </a:r>
          </a:p>
          <a:p>
            <a:r>
              <a:rPr lang="es-ES" sz="1400" dirty="0"/>
              <a:t>y&lt;-</a:t>
            </a:r>
            <a:r>
              <a:rPr lang="es-ES" sz="1400" dirty="0" err="1"/>
              <a:t>ttt$Y</a:t>
            </a:r>
            <a:r>
              <a:rPr lang="es-ES" sz="1400" dirty="0"/>
              <a:t>[,2]</a:t>
            </a:r>
          </a:p>
          <a:p>
            <a:r>
              <a:rPr lang="en-US" sz="1400" dirty="0"/>
              <a:t>plot(</a:t>
            </a:r>
            <a:r>
              <a:rPr lang="en-US" sz="1400" dirty="0" err="1"/>
              <a:t>x,y,main</a:t>
            </a:r>
            <a:r>
              <a:rPr lang="en-US" sz="1400" dirty="0"/>
              <a:t>="Single Cell RNA-Seq - TSNE projection",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xlab</a:t>
            </a:r>
            <a:r>
              <a:rPr lang="en-US" sz="1400" dirty="0"/>
              <a:t>="TSNE1",ylab="TSNE2",pch=20,</a:t>
            </a:r>
          </a:p>
          <a:p>
            <a:r>
              <a:rPr lang="en-US" sz="1400" dirty="0"/>
              <a:t>     col=</a:t>
            </a:r>
            <a:r>
              <a:rPr lang="en-US" sz="1400" dirty="0" err="1"/>
              <a:t>matched_colors</a:t>
            </a:r>
            <a:r>
              <a:rPr lang="en-US" sz="1400" dirty="0"/>
              <a:t>)</a:t>
            </a:r>
          </a:p>
          <a:p>
            <a:r>
              <a:rPr lang="en-US" sz="1400" dirty="0"/>
              <a:t>grid(col="#00000033")</a:t>
            </a:r>
          </a:p>
          <a:p>
            <a:r>
              <a:rPr lang="en-US" sz="1400" dirty="0"/>
              <a:t>legend("</a:t>
            </a:r>
            <a:r>
              <a:rPr lang="en-US" sz="1400" dirty="0" err="1"/>
              <a:t>bottomright</a:t>
            </a:r>
            <a:r>
              <a:rPr lang="en-US" sz="1400" dirty="0"/>
              <a:t>",legend=names(colors),col=</a:t>
            </a:r>
            <a:r>
              <a:rPr lang="en-US" sz="1400" dirty="0" err="1"/>
              <a:t>colors,pch</a:t>
            </a:r>
            <a:r>
              <a:rPr lang="en-US" sz="1400" dirty="0"/>
              <a:t>=20,title="Cluster")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C5654-F847-FC21-D6E4-16827C4067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2641241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85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483D5-7FD5-F4AF-DF6F-58E5740D0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Plot TSNE with clustering information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C5654-F847-FC21-D6E4-16827C4067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9743" y="641350"/>
            <a:ext cx="6172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82137-42B5-4642-A3F6-4B23E6C58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 Cell: 10 years of challenges</a:t>
            </a:r>
          </a:p>
        </p:txBody>
      </p:sp>
      <p:pic>
        <p:nvPicPr>
          <p:cNvPr id="1026" name="Picture 2" descr="May be an image of 2 people">
            <a:extLst>
              <a:ext uri="{FF2B5EF4-FFF2-40B4-BE49-F238E27FC236}">
                <a16:creationId xmlns:a16="http://schemas.microsoft.com/office/drawing/2014/main" id="{42CCA04B-161D-4E9D-B108-C7B21CF37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9000"/>
          <a:stretch/>
        </p:blipFill>
        <p:spPr bwMode="auto">
          <a:xfrm>
            <a:off x="838200" y="1326573"/>
            <a:ext cx="23365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07CDB5-69F0-42BA-B5A0-216BD0C95665}"/>
              </a:ext>
            </a:extLst>
          </p:cNvPr>
          <p:cNvSpPr txBox="1"/>
          <p:nvPr/>
        </p:nvSpPr>
        <p:spPr>
          <a:xfrm>
            <a:off x="130867" y="705582"/>
            <a:ext cx="79236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Aviv Regev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FC4CF-41BD-4485-B0B4-D77CF7E7288D}"/>
              </a:ext>
            </a:extLst>
          </p:cNvPr>
          <p:cNvSpPr txBox="1"/>
          <p:nvPr/>
        </p:nvSpPr>
        <p:spPr>
          <a:xfrm>
            <a:off x="2908075" y="835131"/>
            <a:ext cx="53340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185951-A933-4B3B-9B1D-9B125A776E84}"/>
              </a:ext>
            </a:extLst>
          </p:cNvPr>
          <p:cNvCxnSpPr>
            <a:cxnSpLocks/>
          </p:cNvCxnSpPr>
          <p:nvPr/>
        </p:nvCxnSpPr>
        <p:spPr>
          <a:xfrm flipH="1" flipV="1">
            <a:off x="527052" y="1167247"/>
            <a:ext cx="768348" cy="5853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5B626B-A625-415D-9709-860229A222C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743200" y="1112130"/>
            <a:ext cx="431575" cy="5001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FD0670-50B7-41F9-B4ED-78CBE610B358}"/>
              </a:ext>
            </a:extLst>
          </p:cNvPr>
          <p:cNvSpPr txBox="1"/>
          <p:nvPr/>
        </p:nvSpPr>
        <p:spPr>
          <a:xfrm>
            <a:off x="911226" y="3422073"/>
            <a:ext cx="2136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Toronto, 2013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C1FEF2-7C90-4CAD-B55A-5E0A7DC8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084" y="2133600"/>
            <a:ext cx="736904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78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CAA76-5923-0007-170B-450E5874BA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 - to - cell type assignment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D056B-978B-0314-0386-88D4477C7B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6215" y="4114800"/>
            <a:ext cx="8353325" cy="543295"/>
          </a:xfrm>
        </p:spPr>
        <p:txBody>
          <a:bodyPr/>
          <a:lstStyle/>
          <a:p>
            <a:r>
              <a:rPr lang="en-US" dirty="0"/>
              <a:t>Find All Markers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0EF49-5FD0-3D33-2D72-D421F8DB4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215" y="4679518"/>
            <a:ext cx="11610985" cy="425882"/>
          </a:xfrm>
        </p:spPr>
        <p:txBody>
          <a:bodyPr/>
          <a:lstStyle/>
          <a:p>
            <a:r>
              <a:rPr lang="en-US" sz="1800" dirty="0"/>
              <a:t>markers&lt;-</a:t>
            </a:r>
            <a:r>
              <a:rPr lang="en-US" sz="1800" dirty="0" err="1"/>
              <a:t>FindAllMarkers</a:t>
            </a:r>
            <a:r>
              <a:rPr lang="en-US" sz="1800" dirty="0"/>
              <a:t>(seuset,min.pct=0.25,logfc.threshold=0.25,only.pos=TRUE)</a:t>
            </a:r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4E853-2696-8372-90EC-7F5022656B10}"/>
              </a:ext>
            </a:extLst>
          </p:cNvPr>
          <p:cNvSpPr txBox="1"/>
          <p:nvPr/>
        </p:nvSpPr>
        <p:spPr>
          <a:xfrm>
            <a:off x="381000" y="921398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Each cluster is not just a cloud of colored cells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Each cluster can be defined by a list of </a:t>
            </a:r>
            <a:r>
              <a:rPr lang="en-US" sz="2400" b="1" i="1" dirty="0">
                <a:latin typeface="Century Gothic" panose="020B0502020202020204" pitchFamily="34" charset="0"/>
              </a:rPr>
              <a:t>markers</a:t>
            </a:r>
            <a:r>
              <a:rPr lang="en-US" sz="2400" dirty="0">
                <a:latin typeface="Century Gothic" panose="020B0502020202020204" pitchFamily="34" charset="0"/>
              </a:rPr>
              <a:t>, i.e. genes expressed specifically in that cluster (compared to the other clusters)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 process assigns every cell to a cluster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59F94-40A9-3706-FE82-C1444B4F977A}"/>
              </a:ext>
            </a:extLst>
          </p:cNvPr>
          <p:cNvSpPr txBox="1"/>
          <p:nvPr/>
        </p:nvSpPr>
        <p:spPr>
          <a:xfrm>
            <a:off x="457200" y="5410200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Find genes for each cluster, present in at least 25% of the cluster cells, with at least positive 0.25 log(Fold Change)</a:t>
            </a:r>
          </a:p>
        </p:txBody>
      </p:sp>
    </p:spTree>
    <p:extLst>
      <p:ext uri="{BB962C8B-B14F-4D97-AF65-F5344CB8AC3E}">
        <p14:creationId xmlns:p14="http://schemas.microsoft.com/office/powerpoint/2010/main" val="2474030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A55C20-2E4A-AC78-A07B-83B0BAA137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Markers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03C85E-3C52-C44A-25CD-130F1264F719}"/>
              </a:ext>
            </a:extLst>
          </p:cNvPr>
          <p:cNvSpPr txBox="1">
            <a:spLocks/>
          </p:cNvSpPr>
          <p:nvPr/>
        </p:nvSpPr>
        <p:spPr>
          <a:xfrm>
            <a:off x="527051" y="3429000"/>
            <a:ext cx="7992888" cy="4572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CDC09D-64CA-A8DD-AAB8-476365FE9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88"/>
            <a:ext cx="6325483" cy="26578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8D8965-5E19-C271-3026-5801B080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15" y="4191000"/>
            <a:ext cx="5915851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32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CDE69-A4AE-E2C5-896A-6710C25A9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extract the top 10 markers for each cluster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CDD6669-3AC6-4929-7705-B2668DEAFD2F}"/>
              </a:ext>
            </a:extLst>
          </p:cNvPr>
          <p:cNvSpPr txBox="1">
            <a:spLocks/>
          </p:cNvSpPr>
          <p:nvPr/>
        </p:nvSpPr>
        <p:spPr>
          <a:xfrm>
            <a:off x="304800" y="990600"/>
            <a:ext cx="7992888" cy="3429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Top 10 markers for each cluster (0 to 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markers$gene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markers$cluster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==0][1:10]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markers$gene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markers$cluster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==1][1:10]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markers$gene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markers$cluster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==2][1:10]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markers$gene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markers$cluster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==3][1:10]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markers$gene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markers$cluster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==4][1:10]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markers$gene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markers$cluster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==5][1:10]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markers$gene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markers$cluster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==6][1:10]</a:t>
            </a:r>
          </a:p>
          <a:p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markers$gene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markers$cluster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==7][1:10]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7F9B8-F7DC-BCD4-3063-D0CDEC94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881075"/>
            <a:ext cx="6592220" cy="371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BA0CC0-D2C1-C0E2-E852-5CE8B4EC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476831"/>
            <a:ext cx="6563641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16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E6CAF0-76AD-C3BE-6508-561ED0F9B1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Rename all clusters to the most likely cell type based on the following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Replot the TSNE with clusters named after the cell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C0BF6-75F8-AD39-C4B0-57EB129E1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(HARD) Exercise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F54485-7589-D9E2-E162-0E43C80AE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38555"/>
              </p:ext>
            </p:extLst>
          </p:nvPr>
        </p:nvGraphicFramePr>
        <p:xfrm>
          <a:off x="3124200" y="2057400"/>
          <a:ext cx="5105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>
                  <a:extLst>
                    <a:ext uri="{9D8B030D-6E8A-4147-A177-3AD203B41FA5}">
                      <a16:colId xmlns:a16="http://schemas.microsoft.com/office/drawing/2014/main" val="735514608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3577607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Markers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Cell Type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592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IL7R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Memory CD4+ T Lymphocytes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474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CD14, LYZ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CD14+ Monocytes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584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CCR7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Naive CD4+ T Lymphocytes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15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CD8A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CD8+ T Lymphocytes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074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MS4A1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B Lymphocytes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6999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FCGR3A, MS4A7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FCGR3A+ Monocytes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451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GNLY, NKG7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Natural Killers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89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168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nterlude | Shadow Fight Wiki | Fandom">
            <a:extLst>
              <a:ext uri="{FF2B5EF4-FFF2-40B4-BE49-F238E27FC236}">
                <a16:creationId xmlns:a16="http://schemas.microsoft.com/office/drawing/2014/main" id="{EEB72DDA-DB62-D5BF-B813-6595869D7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88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CDE69-A4AE-E2C5-896A-6710C25A9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CDD6669-3AC6-4929-7705-B2668DEAFD2F}"/>
              </a:ext>
            </a:extLst>
          </p:cNvPr>
          <p:cNvSpPr txBox="1">
            <a:spLocks/>
          </p:cNvSpPr>
          <p:nvPr/>
        </p:nvSpPr>
        <p:spPr>
          <a:xfrm>
            <a:off x="304800" y="762000"/>
            <a:ext cx="11049000" cy="57912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Create a new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object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colors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)=="0"]&lt;-"Naive T Lymphocytes"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)=="1"]&lt;-"Memory T Lymphocytes"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)=="2"]&lt;-"CD14+ Monocytes"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)=="3"]&lt;-"CD8+ T Lymphocytes"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)=="4"]&lt;-"B Lymphocytes"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)=="5"]&lt;-"FCGR3A+ Monocytes"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)=="6"]&lt;-"Natural Killers"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)[names(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)=="7"]&lt;-"Unknown"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Replot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x,y,main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="Single Cell RNA-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Seq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 TSNE projection",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xlab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="TSNE1",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ylab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="TSNE2",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pch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=20,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col=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matched_colors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grid(col="#00000033")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legend("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bottomright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",legend=names(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),col=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newcolors,pch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=20,title="Cluster")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095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1418A1-947A-426A-ED48-92FE4CA4C9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3400"/>
            <a:ext cx="5474898" cy="5474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DA5D4-78BB-2FB7-332F-20F255EAD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1457" y="523337"/>
            <a:ext cx="5484962" cy="54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8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D7F17-3A0E-DF25-75BE-7685E9F9F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Federico Manuel Giorgi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8AB40-3F17-C1D8-8AE8-929ED3F3F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/>
              <a:t>Department of Pharmacy and Biotechnology</a:t>
            </a:r>
          </a:p>
          <a:p>
            <a:r>
              <a:rPr lang="it-IT"/>
              <a:t>University of Bologna</a:t>
            </a:r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4D1930-A140-72DB-CD8E-1F97E53F9FBA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1390650" y="4724400"/>
            <a:ext cx="941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entury Gothic" panose="020B0502020202020204" pitchFamily="34" charset="0"/>
              </a:rPr>
              <a:t>Email: federico.giorgi@unibo.it</a:t>
            </a:r>
          </a:p>
          <a:p>
            <a:r>
              <a:rPr lang="en-US" sz="2000" b="1">
                <a:solidFill>
                  <a:schemeClr val="bg1"/>
                </a:solidFill>
                <a:latin typeface="Century Gothic" panose="020B0502020202020204" pitchFamily="34" charset="0"/>
              </a:rPr>
              <a:t>Twitter: @giorgilab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027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arning sign">
            <a:extLst>
              <a:ext uri="{FF2B5EF4-FFF2-40B4-BE49-F238E27FC236}">
                <a16:creationId xmlns:a16="http://schemas.microsoft.com/office/drawing/2014/main" id="{59E5586F-9481-4D8C-B69F-F922AAD1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9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B5054-0A6C-48CA-BFD7-6B44AE21D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 expression at single cell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6293A-2A17-489F-9453-50F774E3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78" y="1824472"/>
            <a:ext cx="7287642" cy="3715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2D2353-4564-4578-86CC-4A53DB9B479F}"/>
              </a:ext>
            </a:extLst>
          </p:cNvPr>
          <p:cNvSpPr txBox="1"/>
          <p:nvPr/>
        </p:nvSpPr>
        <p:spPr>
          <a:xfrm>
            <a:off x="9067800" y="647499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Shalek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et al., 2013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604A0-F4BB-43E0-98CC-D5C64E9A6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31" y="5562600"/>
            <a:ext cx="3343667" cy="719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129FDC-0679-4BC9-AC86-82BB3D6F2BBC}"/>
              </a:ext>
            </a:extLst>
          </p:cNvPr>
          <p:cNvSpPr txBox="1"/>
          <p:nvPr/>
        </p:nvSpPr>
        <p:spPr>
          <a:xfrm>
            <a:off x="1412622" y="245186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LPS-responding genes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A1014-2548-41B7-BE4E-9F94DA591A22}"/>
              </a:ext>
            </a:extLst>
          </p:cNvPr>
          <p:cNvSpPr txBox="1"/>
          <p:nvPr/>
        </p:nvSpPr>
        <p:spPr>
          <a:xfrm>
            <a:off x="1371600" y="4267200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Housekeeping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F5AA2-7CCC-429D-B6A8-3B86DE1F360E}"/>
              </a:ext>
            </a:extLst>
          </p:cNvPr>
          <p:cNvSpPr txBox="1"/>
          <p:nvPr/>
        </p:nvSpPr>
        <p:spPr>
          <a:xfrm>
            <a:off x="4924869" y="1347603"/>
            <a:ext cx="4975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Bone Marrow Derived cells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B58705-7581-4FDB-AF5E-1FC3CF461117}"/>
              </a:ext>
            </a:extLst>
          </p:cNvPr>
          <p:cNvSpPr/>
          <p:nvPr/>
        </p:nvSpPr>
        <p:spPr>
          <a:xfrm>
            <a:off x="3581400" y="1905000"/>
            <a:ext cx="762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4A2CB-DA60-4DDE-B6C0-C032446FAACD}"/>
              </a:ext>
            </a:extLst>
          </p:cNvPr>
          <p:cNvSpPr/>
          <p:nvPr/>
        </p:nvSpPr>
        <p:spPr>
          <a:xfrm>
            <a:off x="3581400" y="3733801"/>
            <a:ext cx="76200" cy="1752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9682-F00A-B0FC-4E0E-EB630D6EC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3" y="605824"/>
            <a:ext cx="3288945" cy="11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5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BCC5E-2001-BC5E-9790-B15540A415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Single-Cell Transcriptomics Today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108235E-6A10-ED64-0BEC-5FBD57E21F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09600"/>
            <a:ext cx="7620016" cy="609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50548D-E3B4-5676-B492-6A9CA1B38A5D}"/>
              </a:ext>
            </a:extLst>
          </p:cNvPr>
          <p:cNvSpPr txBox="1"/>
          <p:nvPr/>
        </p:nvSpPr>
        <p:spPr>
          <a:xfrm>
            <a:off x="8191508" y="1066800"/>
            <a:ext cx="342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latin typeface="Century Gothic" panose="020B0502020202020204" pitchFamily="34" charset="0"/>
              </a:rPr>
              <a:t>39,021 </a:t>
            </a:r>
            <a:r>
              <a:rPr lang="en-US" sz="4400">
                <a:latin typeface="Century Gothic" panose="020B0502020202020204" pitchFamily="34" charset="0"/>
              </a:rPr>
              <a:t>cells</a:t>
            </a:r>
            <a:endParaRPr lang="en-US" sz="4400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FC7E0-F2C4-E6A2-448E-46492A180C19}"/>
              </a:ext>
            </a:extLst>
          </p:cNvPr>
          <p:cNvSpPr txBox="1"/>
          <p:nvPr/>
        </p:nvSpPr>
        <p:spPr>
          <a:xfrm>
            <a:off x="6654800" y="5181600"/>
            <a:ext cx="510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Internal dataset, TH-MYCN mice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  <a:p>
            <a:pPr algn="l"/>
            <a:r>
              <a:rPr lang="en-US" sz="2000" dirty="0">
                <a:latin typeface="Century Gothic" panose="020B0502020202020204" pitchFamily="34" charset="0"/>
              </a:rPr>
              <a:t>Manual cell annotation based on cluster-specific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7DB11-06AF-A025-CDC6-E856E59D7E8E}"/>
              </a:ext>
            </a:extLst>
          </p:cNvPr>
          <p:cNvSpPr txBox="1"/>
          <p:nvPr/>
        </p:nvSpPr>
        <p:spPr>
          <a:xfrm>
            <a:off x="-76200" y="662940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Century Gothic" panose="020B0502020202020204" pitchFamily="34" charset="0"/>
              </a:rPr>
              <a:t>Thanks </a:t>
            </a:r>
            <a:r>
              <a:rPr lang="en-US" sz="1100">
                <a:latin typeface="Century Gothic" panose="020B0502020202020204" pitchFamily="34" charset="0"/>
              </a:rPr>
              <a:t>to Daniele Mercatelli and Orazio </a:t>
            </a:r>
            <a:r>
              <a:rPr lang="en-US" sz="1100" dirty="0">
                <a:latin typeface="Century Gothic" panose="020B0502020202020204" pitchFamily="34" charset="0"/>
              </a:rPr>
              <a:t>Vittorio (CCI Sydney)</a:t>
            </a:r>
          </a:p>
        </p:txBody>
      </p:sp>
    </p:spTree>
    <p:extLst>
      <p:ext uri="{BB962C8B-B14F-4D97-AF65-F5344CB8AC3E}">
        <p14:creationId xmlns:p14="http://schemas.microsoft.com/office/powerpoint/2010/main" val="41145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3E09E-3623-40FB-8D98-85D4D7A775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More cells</a:t>
            </a:r>
          </a:p>
          <a:p>
            <a:pPr lvl="1"/>
            <a:r>
              <a:rPr lang="en-US" dirty="0"/>
              <a:t>Up to 50k cells per run</a:t>
            </a:r>
          </a:p>
          <a:p>
            <a:endParaRPr lang="en-US" dirty="0"/>
          </a:p>
          <a:p>
            <a:r>
              <a:rPr lang="en-US" dirty="0"/>
              <a:t>Still, incomplete Coverage</a:t>
            </a:r>
          </a:p>
          <a:p>
            <a:pPr lvl="1"/>
            <a:r>
              <a:rPr lang="en-US" dirty="0"/>
              <a:t>10k-100k reads/cell (bulk sequencing: 10M+)</a:t>
            </a:r>
          </a:p>
          <a:p>
            <a:pPr lvl="1"/>
            <a:endParaRPr lang="en-US" dirty="0"/>
          </a:p>
          <a:p>
            <a:r>
              <a:rPr lang="en-US" dirty="0"/>
              <a:t>Most prominent techs</a:t>
            </a:r>
          </a:p>
          <a:p>
            <a:pPr lvl="1"/>
            <a:r>
              <a:rPr lang="en-US" u="sng" dirty="0"/>
              <a:t>Microcapillaries</a:t>
            </a:r>
            <a:r>
              <a:rPr lang="en-US" dirty="0"/>
              <a:t>: </a:t>
            </a:r>
            <a:r>
              <a:rPr lang="en-US" dirty="0" err="1"/>
              <a:t>Fluidigm</a:t>
            </a:r>
            <a:endParaRPr lang="en-US" dirty="0"/>
          </a:p>
          <a:p>
            <a:pPr lvl="1"/>
            <a:r>
              <a:rPr lang="en-US" u="sng" dirty="0"/>
              <a:t>Droplets</a:t>
            </a:r>
            <a:r>
              <a:rPr lang="en-US" dirty="0"/>
              <a:t>: 10x Genomics Chromium</a:t>
            </a:r>
          </a:p>
          <a:p>
            <a:pPr lvl="1"/>
            <a:r>
              <a:rPr lang="en-US" u="sng" dirty="0"/>
              <a:t>Microwells</a:t>
            </a:r>
            <a:r>
              <a:rPr lang="en-US" dirty="0"/>
              <a:t>: BD Rhapsody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F777A-C1BA-4D16-82A5-36E23EBFA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Sequencing Technology in 2022</a:t>
            </a:r>
          </a:p>
        </p:txBody>
      </p:sp>
      <p:pic>
        <p:nvPicPr>
          <p:cNvPr id="2050" name="Picture 2" descr="Fluidigm">
            <a:extLst>
              <a:ext uri="{FF2B5EF4-FFF2-40B4-BE49-F238E27FC236}">
                <a16:creationId xmlns:a16="http://schemas.microsoft.com/office/drawing/2014/main" id="{A0690286-D76E-4737-A717-B522E0DA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724022"/>
            <a:ext cx="25336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x Genomics - Wikipedia">
            <a:extLst>
              <a:ext uri="{FF2B5EF4-FFF2-40B4-BE49-F238E27FC236}">
                <a16:creationId xmlns:a16="http://schemas.microsoft.com/office/drawing/2014/main" id="{07366608-5CAF-4954-8476-15B4B0C6A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14" y="5105400"/>
            <a:ext cx="200577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8BEEAC-79DF-49E0-9AF2-8B80B2FE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4941733"/>
            <a:ext cx="2505425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9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5A024-2A7F-4FB9-BD4D-73C835B78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10x Genomics</a:t>
            </a:r>
          </a:p>
          <a:p>
            <a:r>
              <a:rPr lang="en-US" sz="1800" dirty="0"/>
              <a:t>Droplet-based: Gel beads in </a:t>
            </a:r>
            <a:r>
              <a:rPr lang="en-US" sz="1800" dirty="0" err="1"/>
              <a:t>EMulsions</a:t>
            </a:r>
            <a:r>
              <a:rPr lang="en-US" sz="1800" dirty="0"/>
              <a:t> (GEMs)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9A39F-3C86-401D-921A-C07033F4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2425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1C5448-4E6D-4A03-8B11-BDE7BFA62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038600"/>
            <a:ext cx="6081941" cy="2667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1CE77D1-24C6-4E78-82D0-979653B85DA9}"/>
              </a:ext>
            </a:extLst>
          </p:cNvPr>
          <p:cNvSpPr/>
          <p:nvPr/>
        </p:nvSpPr>
        <p:spPr>
          <a:xfrm rot="5400000">
            <a:off x="4305300" y="3695700"/>
            <a:ext cx="1219200" cy="3810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10x Genomics - Wikipedia">
            <a:extLst>
              <a:ext uri="{FF2B5EF4-FFF2-40B4-BE49-F238E27FC236}">
                <a16:creationId xmlns:a16="http://schemas.microsoft.com/office/drawing/2014/main" id="{5C73CED4-8194-4710-8868-2DD77299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32569"/>
            <a:ext cx="1031532" cy="66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27E189-2554-4DA2-BC0C-D08EDB1C6558}"/>
              </a:ext>
            </a:extLst>
          </p:cNvPr>
          <p:cNvSpPr/>
          <p:nvPr/>
        </p:nvSpPr>
        <p:spPr>
          <a:xfrm>
            <a:off x="5583065" y="1898371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CD1CC4-8D9C-4591-90CA-EB59F29A19B4}"/>
              </a:ext>
            </a:extLst>
          </p:cNvPr>
          <p:cNvSpPr/>
          <p:nvPr/>
        </p:nvSpPr>
        <p:spPr>
          <a:xfrm rot="14888704">
            <a:off x="6347338" y="3498571"/>
            <a:ext cx="1219200" cy="3810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66093"/>
      </p:ext>
    </p:extLst>
  </p:cSld>
  <p:clrMapOvr>
    <a:masterClrMapping/>
  </p:clrMapOvr>
</p:sld>
</file>

<file path=ppt/theme/theme1.xml><?xml version="1.0" encoding="utf-8"?>
<a:theme xmlns:a="http://schemas.openxmlformats.org/drawingml/2006/main" name="COPERTINA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b="1" dirty="0" smtClean="0">
            <a:solidFill>
              <a:schemeClr val="bg1"/>
            </a:solidFill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ssons_05_R.pptx" id="{C61F9FF9-0C4D-4475-A204-AEDE013411F9}" vid="{FD9162EF-2F1D-4CF4-BCAE-CC26798CFEAB}"/>
    </a:ext>
  </a:extLst>
</a:theme>
</file>

<file path=ppt/theme/theme2.xml><?xml version="1.0" encoding="utf-8"?>
<a:theme xmlns:a="http://schemas.openxmlformats.org/drawingml/2006/main" name="DIAPOSITIV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ssons_05_R.pptx" id="{C61F9FF9-0C4D-4475-A204-AEDE013411F9}" vid="{2BF2E866-D010-43A0-AC42-BF67F15E9D11}"/>
    </a:ext>
  </a:extLst>
</a:theme>
</file>

<file path=ppt/theme/theme3.xml><?xml version="1.0" encoding="utf-8"?>
<a:theme xmlns:a="http://schemas.openxmlformats.org/drawingml/2006/main" name="CHIUSURA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ssons_05_R.pptx" id="{C61F9FF9-0C4D-4475-A204-AEDE013411F9}" vid="{65299F16-E204-4891-8417-0C14141D28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lessons</Template>
  <TotalTime>10001</TotalTime>
  <Words>3248</Words>
  <Application>Microsoft Office PowerPoint</Application>
  <PresentationFormat>Widescreen</PresentationFormat>
  <Paragraphs>504</Paragraphs>
  <Slides>58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Century Gothic</vt:lpstr>
      <vt:lpstr>Courier New</vt:lpstr>
      <vt:lpstr>Wingdings</vt:lpstr>
      <vt:lpstr>COPERTINA</vt:lpstr>
      <vt:lpstr>DIAPOSITIVE</vt:lpstr>
      <vt:lpstr>CHIUSURA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Università di Bologna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Federico Manuel Giorgi</dc:creator>
  <cp:lastModifiedBy>Federico Manuel Giorgi</cp:lastModifiedBy>
  <cp:revision>1021</cp:revision>
  <dcterms:created xsi:type="dcterms:W3CDTF">2021-02-10T21:50:53Z</dcterms:created>
  <dcterms:modified xsi:type="dcterms:W3CDTF">2023-05-17T20:58:59Z</dcterms:modified>
</cp:coreProperties>
</file>